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848" r:id="rId3"/>
    <p:sldId id="849" r:id="rId4"/>
    <p:sldId id="850" r:id="rId5"/>
    <p:sldId id="851" r:id="rId6"/>
    <p:sldId id="853" r:id="rId7"/>
    <p:sldId id="854" r:id="rId8"/>
    <p:sldId id="784" r:id="rId9"/>
    <p:sldId id="785" r:id="rId10"/>
    <p:sldId id="855" r:id="rId11"/>
    <p:sldId id="856" r:id="rId12"/>
    <p:sldId id="857" r:id="rId13"/>
    <p:sldId id="858" r:id="rId14"/>
    <p:sldId id="859" r:id="rId15"/>
    <p:sldId id="867" r:id="rId16"/>
    <p:sldId id="860" r:id="rId17"/>
    <p:sldId id="289" r:id="rId18"/>
    <p:sldId id="290" r:id="rId19"/>
    <p:sldId id="291" r:id="rId20"/>
    <p:sldId id="292" r:id="rId21"/>
    <p:sldId id="294" r:id="rId22"/>
    <p:sldId id="868" r:id="rId23"/>
    <p:sldId id="263" r:id="rId24"/>
    <p:sldId id="869" r:id="rId25"/>
    <p:sldId id="264" r:id="rId26"/>
    <p:sldId id="870" r:id="rId27"/>
    <p:sldId id="872" r:id="rId28"/>
    <p:sldId id="871" r:id="rId29"/>
    <p:sldId id="266" r:id="rId30"/>
    <p:sldId id="295" r:id="rId31"/>
    <p:sldId id="267" r:id="rId32"/>
    <p:sldId id="268" r:id="rId33"/>
    <p:sldId id="863" r:id="rId34"/>
    <p:sldId id="864" r:id="rId35"/>
    <p:sldId id="297" r:id="rId36"/>
    <p:sldId id="865" r:id="rId37"/>
    <p:sldId id="301" r:id="rId38"/>
    <p:sldId id="302" r:id="rId39"/>
    <p:sldId id="30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1EC70A-8A72-034D-ACB4-BBE8187CC1C4}">
          <p14:sldIdLst>
            <p14:sldId id="256"/>
            <p14:sldId id="848"/>
            <p14:sldId id="849"/>
            <p14:sldId id="850"/>
            <p14:sldId id="851"/>
            <p14:sldId id="853"/>
            <p14:sldId id="854"/>
            <p14:sldId id="784"/>
            <p14:sldId id="785"/>
            <p14:sldId id="855"/>
            <p14:sldId id="856"/>
            <p14:sldId id="857"/>
            <p14:sldId id="858"/>
            <p14:sldId id="859"/>
            <p14:sldId id="867"/>
            <p14:sldId id="860"/>
            <p14:sldId id="289"/>
            <p14:sldId id="290"/>
            <p14:sldId id="291"/>
            <p14:sldId id="292"/>
            <p14:sldId id="294"/>
            <p14:sldId id="868"/>
            <p14:sldId id="263"/>
            <p14:sldId id="869"/>
            <p14:sldId id="264"/>
            <p14:sldId id="870"/>
            <p14:sldId id="872"/>
            <p14:sldId id="871"/>
            <p14:sldId id="266"/>
            <p14:sldId id="295"/>
            <p14:sldId id="267"/>
            <p14:sldId id="268"/>
            <p14:sldId id="863"/>
            <p14:sldId id="864"/>
            <p14:sldId id="297"/>
            <p14:sldId id="865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FB3"/>
    <a:srgbClr val="BD41C5"/>
    <a:srgbClr val="D9D9D9"/>
    <a:srgbClr val="616A00"/>
    <a:srgbClr val="0C4E24"/>
    <a:srgbClr val="EA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5"/>
    <p:restoredTop sz="94619"/>
  </p:normalViewPr>
  <p:slideViewPr>
    <p:cSldViewPr snapToGrid="0" snapToObjects="1">
      <p:cViewPr>
        <p:scale>
          <a:sx n="129" d="100"/>
          <a:sy n="129" d="100"/>
        </p:scale>
        <p:origin x="2256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5E1E6-B388-854A-871A-F410DFA16DE9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9CD4-197F-4F40-8589-60F84AAB0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2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A2BEC-5DCF-B74E-9F74-1999361AA18B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F544-3B26-184B-8E3E-D76FB84FC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8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Morgan Kaufmann Publishers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1DF1236-0B76-F140-8588-73CA1800B057}" type="datetime3">
              <a:rPr lang="en-AU"/>
              <a:pPr/>
              <a:t>20 August, 2019</a:t>
            </a:fld>
            <a:endParaRPr lang="en-AU"/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Chapter 5 — Large and Fast: Exploiting Memory Hierarchy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38199E92-3024-A04D-B439-49DA8CE8CF88}" type="slidenum">
              <a:rPr lang="en-AU"/>
              <a:pPr/>
              <a:t>37</a:t>
            </a:fld>
            <a:endParaRPr lang="en-AU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2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41041004-DC4A-3A48-8862-E1222D0572C2}" type="datetime3">
              <a:rPr lang="en-AU"/>
              <a:pPr/>
              <a:t>20 August, 2019</a:t>
            </a:fld>
            <a:endParaRPr lang="en-AU"/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Chapter 5 — Large and Fast: Exploiting Memory Hierarchy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A4D47003-41DD-994C-A9D2-2D178021B678}" type="slidenum">
              <a:rPr lang="en-AU"/>
              <a:pPr/>
              <a:t>38</a:t>
            </a:fld>
            <a:endParaRPr lang="en-AU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4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Morgan Kaufmann Publishers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7390B8BA-073E-B54D-BE22-D68C71565453}" type="datetime3">
              <a:rPr lang="en-AU"/>
              <a:pPr/>
              <a:t>20 August, 2019</a:t>
            </a:fld>
            <a:endParaRPr lang="en-AU"/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AU"/>
              <a:t>Chapter 5 — Large and Fast: Exploiting Memory Hierarchy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A908C44A-8A40-8940-92B4-1828C4FFA2A2}" type="slidenum">
              <a:rPr lang="en-AU"/>
              <a:pPr/>
              <a:t>39</a:t>
            </a:fld>
            <a:endParaRPr lang="en-AU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17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1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35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143427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9D987A-88EE-9C47-8E01-EE752CFD8FF7}" type="datetime3">
              <a:rPr lang="en-AU"/>
              <a:pPr>
                <a:defRPr/>
              </a:pPr>
              <a:t>20 August,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86AF29A-2F55-C345-B97A-EE4080A37C58}" type="slidenum">
              <a:rPr lang="en-AU"/>
              <a:pPr>
                <a:defRPr/>
              </a:pPr>
              <a:t>30</a:t>
            </a:fld>
            <a:endParaRPr lang="en-AU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65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4k sets = 2^12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5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4k sets = 2^12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3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4k sets = 2^12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F544-3B26-184B-8E3E-D76FB84FC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2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143427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A5D46E-3C6B-964D-8732-F4E60C78A56B}" type="datetime3">
              <a:rPr lang="en-AU"/>
              <a:pPr>
                <a:defRPr/>
              </a:pPr>
              <a:t>20 August,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89D07C-93F0-F549-9877-F42C9198A10D}" type="slidenum">
              <a:rPr lang="en-AU"/>
              <a:pPr>
                <a:defRPr/>
              </a:pPr>
              <a:t>35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4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143427" y="0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A5D46E-3C6B-964D-8732-F4E60C78A56B}" type="datetime3">
              <a:rPr lang="en-AU"/>
              <a:pPr>
                <a:defRPr/>
              </a:pPr>
              <a:t>20 August,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89D07C-93F0-F549-9877-F42C9198A10D}" type="slidenum">
              <a:rPr lang="en-AU"/>
              <a:pPr>
                <a:defRPr/>
              </a:pPr>
              <a:t>36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54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0" y="381000"/>
            <a:ext cx="5562600" cy="2743200"/>
          </a:xfrm>
          <a:noFill/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276600"/>
            <a:ext cx="5562600" cy="2362200"/>
          </a:xfrm>
        </p:spPr>
        <p:txBody>
          <a:bodyPr/>
          <a:lstStyle>
            <a:lvl1pPr marL="0" indent="0">
              <a:buFont typeface="Wingdings" charset="0"/>
              <a:buNone/>
              <a:defRPr sz="3200">
                <a:solidFill>
                  <a:srgbClr val="F1AB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F79B4122-1428-42FB-AA3F-E46672D68B88}" type="datetime1">
              <a:rPr lang="en-US" smtClean="0"/>
              <a:t>8/20/19</a:t>
            </a:fld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35F670-F952-46C3-8EC0-D55B33F156FE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6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CF896-7868-429A-835F-833AB7724D67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771F6A-291D-4E94-84A2-1B12A8AB9880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33684F-AE11-4186-8070-551FB1D3FB00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F7A4B-94B3-4B7B-BE6D-1FA065BAA77C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6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F29CF-5FEB-45A4-9954-C080795129C3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2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F31D1D-771A-4D82-A9FA-498999B6BC98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8BFF3C-D548-4220-BA17-BB716E4E1D9D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62DA98-A00A-48F3-9323-A08F0F8332DD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431DFE-EFE5-4DD4-BE46-8C9B690B7750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204DB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7" name="Picture 41" descr="small_logo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85" y="1"/>
            <a:ext cx="84621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8492565" cy="76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 smtClean="0">
                <a:solidFill>
                  <a:schemeClr val="bg1"/>
                </a:solidFill>
                <a:cs typeface="+mn-cs"/>
              </a:defRPr>
            </a:lvl1pPr>
          </a:lstStyle>
          <a:p>
            <a:fld id="{239BF79A-F49D-430F-A006-64D1C5E4C96E}" type="datetime1">
              <a:rPr lang="en-US" smtClean="0"/>
              <a:t>8/20/19</a:t>
            </a:fld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cs typeface="+mn-cs"/>
              </a:defRPr>
            </a:lvl1pPr>
          </a:lstStyle>
          <a:p>
            <a:fld id="{8CF8A4EF-CDB0-3142-B866-F3AD53A0F82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Blip>
          <a:blip r:embed="rId14"/>
        </a:buBlip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Blip>
          <a:blip r:embed="rId15"/>
        </a:buBlip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Blip>
          <a:blip r:embed="rId16"/>
        </a:buBlip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Blip>
          <a:blip r:embed="rId16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8.png"/><Relationship Id="rId12" Type="http://schemas.openxmlformats.org/officeDocument/2006/relationships/image" Target="../media/image3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5" Type="http://schemas.openxmlformats.org/officeDocument/2006/relationships/image" Target="../media/image2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310.png"/><Relationship Id="rId9" Type="http://schemas.openxmlformats.org/officeDocument/2006/relationships/image" Target="../media/image32.png"/><Relationship Id="rId1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CS161 – Design and Architecture of Computer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4 - Discussion </a:t>
            </a:r>
          </a:p>
        </p:txBody>
      </p:sp>
    </p:spTree>
    <p:extLst>
      <p:ext uri="{BB962C8B-B14F-4D97-AF65-F5344CB8AC3E}">
        <p14:creationId xmlns:p14="http://schemas.microsoft.com/office/powerpoint/2010/main" val="339612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CS161 – Design and Architecture of Computer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Chp</a:t>
            </a:r>
            <a:r>
              <a:rPr lang="en-US" dirty="0"/>
              <a:t> 5 – Memory</a:t>
            </a:r>
          </a:p>
          <a:p>
            <a:endParaRPr lang="en-US" dirty="0"/>
          </a:p>
          <a:p>
            <a:r>
              <a:rPr lang="en-US" sz="2000" dirty="0"/>
              <a:t>*some slides adapted from:</a:t>
            </a:r>
          </a:p>
          <a:p>
            <a:r>
              <a:rPr lang="en-US" sz="2000" dirty="0"/>
              <a:t>  </a:t>
            </a:r>
            <a:r>
              <a:rPr lang="en-US" sz="2000" u="sng" dirty="0"/>
              <a:t>Prof Daniel Wong </a:t>
            </a:r>
            <a:r>
              <a:rPr lang="en-US" sz="2000" dirty="0"/>
              <a:t>UCR – EE/CS)</a:t>
            </a:r>
          </a:p>
        </p:txBody>
      </p:sp>
    </p:spTree>
    <p:extLst>
      <p:ext uri="{BB962C8B-B14F-4D97-AF65-F5344CB8AC3E}">
        <p14:creationId xmlns:p14="http://schemas.microsoft.com/office/powerpoint/2010/main" val="427114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3863-BF1B-5845-9464-AA2AD587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vs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C7B4-D769-3B4A-8D73-8411BBAB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19200"/>
            <a:ext cx="82296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Dynamic Random Access Memory (DRAM)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slowly discharges, need to refresh to preserve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slower </a:t>
            </a:r>
            <a:r>
              <a:rPr lang="en-US" sz="1800" dirty="0">
                <a:sym typeface="Wingdings" pitchFamily="2" charset="2"/>
              </a:rPr>
              <a:t> cheaper  larger (can afford more)</a:t>
            </a:r>
            <a:endParaRPr lang="en-US" dirty="0"/>
          </a:p>
          <a:p>
            <a:pPr>
              <a:spcBef>
                <a:spcPts val="1920"/>
              </a:spcBef>
              <a:spcAft>
                <a:spcPts val="600"/>
              </a:spcAft>
            </a:pPr>
            <a:r>
              <a:rPr lang="en-US" dirty="0"/>
              <a:t>Static Random Access Memory (SRAM)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no need to refresh (more transistors to “store”)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much faster than DRAM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faster </a:t>
            </a:r>
            <a:r>
              <a:rPr lang="en-US" sz="1800" dirty="0">
                <a:sym typeface="Wingdings" pitchFamily="2" charset="2"/>
              </a:rPr>
              <a:t> expensive  smaller (use less of them)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CE972-B015-3C49-87D6-C213043C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D7567656-B7D9-1644-B3D2-402EE7812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86887"/>
              </p:ext>
            </p:extLst>
          </p:nvPr>
        </p:nvGraphicFramePr>
        <p:xfrm>
          <a:off x="1120251" y="4895637"/>
          <a:ext cx="6903496" cy="1303336"/>
        </p:xfrm>
        <a:graphic>
          <a:graphicData uri="http://schemas.openxmlformats.org/drawingml/2006/table">
            <a:tbl>
              <a:tblPr/>
              <a:tblGrid>
                <a:gridCol w="1324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3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34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34"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Storage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Speed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Cost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Delay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Cost/GB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34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Static RAM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Fastest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Expensive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Smallest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0.5 – 2.5 ns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$1,000’s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34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Dynamic RAM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Slow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Cheap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Large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50 – 70 ns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$10’s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34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Hard disks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Slowest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Cheapest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Largest</a:t>
                      </a:r>
                    </a:p>
                  </a:txBody>
                  <a:tcPr marL="82058" marR="82058" marT="41015" marB="410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5 – 20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ms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charset="0"/>
                        <a:ea typeface="MS PGothic" charset="0"/>
                        <a:cs typeface="MS PGothic" charset="0"/>
                      </a:endParaRP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MS PGothic" charset="0"/>
                          <a:cs typeface="MS PGothic" charset="0"/>
                        </a:rPr>
                        <a:t>$0.1’s</a:t>
                      </a:r>
                    </a:p>
                  </a:txBody>
                  <a:tcPr marL="82058" marR="82058" marT="41029" marB="410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28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65CC-F8EC-2648-B963-BFFA3817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vs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6BA6-D037-8248-9CA9-39036BCA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Latency</a:t>
            </a:r>
          </a:p>
          <a:p>
            <a:pPr lvl="1"/>
            <a:r>
              <a:rPr lang="en-US" dirty="0"/>
              <a:t>time it takes to get something</a:t>
            </a:r>
          </a:p>
          <a:p>
            <a:pPr lvl="1"/>
            <a:r>
              <a:rPr lang="en-US" dirty="0"/>
              <a:t>i.e., time it takes for water to get through the hose</a:t>
            </a:r>
          </a:p>
          <a:p>
            <a:endParaRPr lang="en-US" dirty="0"/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how much you can get per second</a:t>
            </a:r>
          </a:p>
          <a:p>
            <a:pPr lvl="1"/>
            <a:r>
              <a:rPr lang="en-US" dirty="0"/>
              <a:t>i.e., how much water flowing through hose / sec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CB722-6536-BF49-A7DD-492BCABE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918B-AA36-2B49-BC7B-0CD632BE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BF35B-62E2-1444-B729-CB7BDCC3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4212616"/>
            <a:ext cx="8229600" cy="1896762"/>
          </a:xfrm>
        </p:spPr>
        <p:txBody>
          <a:bodyPr/>
          <a:lstStyle/>
          <a:p>
            <a:r>
              <a:rPr lang="en-US" dirty="0"/>
              <a:t>small &amp; fast memory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close to CPU</a:t>
            </a:r>
          </a:p>
          <a:p>
            <a:r>
              <a:rPr lang="en-US" dirty="0"/>
              <a:t>large &amp; slow memory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further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7046F-44C9-ED47-9D3F-4D34A4A8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9B55E-6298-A642-8D51-6E362918888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1101808"/>
            <a:ext cx="72644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060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2873-9067-004D-AF49-87DC455C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0871-7E9D-624A-9BFB-E1194168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small, fast, expensive memory</a:t>
            </a:r>
          </a:p>
          <a:p>
            <a:pPr lvl="1"/>
            <a:r>
              <a:rPr lang="en-US" dirty="0"/>
              <a:t>between CPU and main memory</a:t>
            </a:r>
          </a:p>
          <a:p>
            <a:pPr lvl="1"/>
            <a:r>
              <a:rPr lang="en-US" dirty="0"/>
              <a:t>keeps copy of most frequently used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61E1-E6EE-0B4A-912E-812B2D24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26499-5F05-5D42-8285-7B887C40D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" t="3545" r="5009" b="32314"/>
          <a:stretch/>
        </p:blipFill>
        <p:spPr>
          <a:xfrm>
            <a:off x="1826216" y="3760923"/>
            <a:ext cx="4912963" cy="19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2873-9067-004D-AF49-87DC455C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0871-7E9D-624A-9BFB-E1194168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Locality (time)</a:t>
            </a:r>
          </a:p>
          <a:p>
            <a:pPr lvl="1"/>
            <a:r>
              <a:rPr lang="en-US" dirty="0"/>
              <a:t>likely to access same data repeatedly over time</a:t>
            </a:r>
          </a:p>
          <a:p>
            <a:pPr lvl="1"/>
            <a:r>
              <a:rPr lang="en-US" dirty="0"/>
              <a:t>i.e., for loops</a:t>
            </a:r>
          </a:p>
          <a:p>
            <a:endParaRPr lang="en-US" dirty="0"/>
          </a:p>
          <a:p>
            <a:r>
              <a:rPr lang="en-US" dirty="0"/>
              <a:t>Spatial Locality (space/area)</a:t>
            </a:r>
          </a:p>
          <a:p>
            <a:pPr lvl="1"/>
            <a:r>
              <a:rPr lang="en-US" dirty="0"/>
              <a:t>likely to access data close together in memory</a:t>
            </a:r>
          </a:p>
          <a:p>
            <a:pPr lvl="1"/>
            <a:r>
              <a:rPr lang="en-US" dirty="0"/>
              <a:t>i.e., array element accesses / instructions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61E1-E6EE-0B4A-912E-812B2D24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3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8EC1-ADB9-5643-A26D-DDE52FC8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Cache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254C-F837-9048-A404-B388EDFA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8F6C421-7963-014B-9B8D-FE18193CECAF}"/>
              </a:ext>
            </a:extLst>
          </p:cNvPr>
          <p:cNvGrpSpPr>
            <a:grpSpLocks/>
          </p:cNvGrpSpPr>
          <p:nvPr/>
        </p:nvGrpSpPr>
        <p:grpSpPr bwMode="auto">
          <a:xfrm>
            <a:off x="385762" y="1404947"/>
            <a:ext cx="5127629" cy="4405313"/>
            <a:chOff x="2450" y="1032"/>
            <a:chExt cx="3230" cy="2775"/>
          </a:xfrm>
        </p:grpSpPr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72A375D7-70B4-774E-821E-82B01F6DC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2" y="1835"/>
              <a:ext cx="59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  <a:cs typeface="+mn-cs"/>
                </a:rPr>
                <a:t>Cache</a:t>
              </a:r>
            </a:p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</a:rPr>
                <a:t>(decimal)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56890CA-F747-F846-BA56-A1731262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446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91D7F742-28EB-A24F-838C-DB916A473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590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43BE3F4-BF5A-E842-8B5D-698A2C4C6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734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E751A7D-717A-9041-8E32-3BEADDFD9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582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F2C6BC12-B17E-E34F-8543-CDA99E668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726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73EBE030-551E-EB4F-807F-295BA7619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870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FA30D92E-4588-A74C-B361-491F97FB1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158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45923C64-BB4E-534C-B059-5A80E767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302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04630799-640A-E34D-98EA-10E49DA70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446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8698902C-8168-B948-BEF6-4E53C4716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734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5A3C3E73-3EC4-084A-BF15-92F29D4D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878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35726145-C084-454F-87D1-8CFDF5A2A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022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8B53BBC2-AE3D-8B4A-8DB7-9FCEDD1AF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310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DCBD132F-1248-9C4E-9E90-579F37CF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454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8D90BC2-2DE0-D24F-A033-DEEE1CED0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598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14E4ABA7-BCD5-834D-AA58-8910EF6FF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" y="1425"/>
              <a:ext cx="318" cy="2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(0)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</a:rPr>
                <a:t>(</a:t>
              </a: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  <a:cs typeface="+mn-cs"/>
                </a:rPr>
                <a:t>1)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(2)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(3)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(4)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  <a:cs typeface="+mn-cs"/>
                </a:rPr>
                <a:t>(5)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(6)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(7)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(8)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  <a:cs typeface="+mn-cs"/>
                </a:rPr>
                <a:t>(9)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(10)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(11)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(12)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  <a:cs typeface="+mn-cs"/>
                </a:rPr>
                <a:t>(13)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(14)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(15)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5B64AD84-50F5-4C49-91EE-E4DABF8FF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0" y="1032"/>
              <a:ext cx="598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  <a:cs typeface="+mn-cs"/>
                </a:rPr>
                <a:t>Memory</a:t>
              </a:r>
            </a:p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  <a:cs typeface="+mn-cs"/>
                </a:rPr>
                <a:t>Address</a:t>
              </a:r>
            </a:p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</a:rPr>
                <a:t>(decimal)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13A9FD1-8BB3-C74F-8EC1-9836634B4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2302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136F8F01-7E70-594E-B387-20806605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438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6F953C08-B62A-6A4F-983E-71C83DEF1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014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66F26E70-F9D6-A24D-87C0-82D21153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590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20FE9A62-0A47-144A-BFF3-E0A2DF43A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166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</p:grpSp>
      <p:sp>
        <p:nvSpPr>
          <p:cNvPr id="36" name="Rectangle 2">
            <a:extLst>
              <a:ext uri="{FF2B5EF4-FFF2-40B4-BE49-F238E27FC236}">
                <a16:creationId xmlns:a16="http://schemas.microsoft.com/office/drawing/2014/main" id="{302ED34A-87FA-194C-80C0-DC9C26C8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720" y="1465385"/>
            <a:ext cx="2611477" cy="102370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240119-2CA6-3444-B1DA-6CB56FBD7B7C}"/>
              </a:ext>
            </a:extLst>
          </p:cNvPr>
          <p:cNvSpPr txBox="1"/>
          <p:nvPr/>
        </p:nvSpPr>
        <p:spPr>
          <a:xfrm>
            <a:off x="6100953" y="1568305"/>
            <a:ext cx="250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but how do we know which memory address is in the cache?</a:t>
            </a:r>
          </a:p>
        </p:txBody>
      </p:sp>
      <p:graphicFrame>
        <p:nvGraphicFramePr>
          <p:cNvPr id="41" name="Object 5">
            <a:extLst>
              <a:ext uri="{FF2B5EF4-FFF2-40B4-BE49-F238E27FC236}">
                <a16:creationId xmlns:a16="http://schemas.microsoft.com/office/drawing/2014/main" id="{9DBF4BDE-491A-4847-BD25-14472EEC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08199"/>
              </p:ext>
            </p:extLst>
          </p:nvPr>
        </p:nvGraphicFramePr>
        <p:xfrm>
          <a:off x="6231459" y="2687752"/>
          <a:ext cx="1562100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Clip" r:id="rId3" imgW="1854200" imgH="4000500" progId="MS_ClipArt_Gallery.2">
                  <p:embed/>
                </p:oleObj>
              </mc:Choice>
              <mc:Fallback>
                <p:oleObj name="Clip" r:id="rId3" imgW="1854200" imgH="4000500" progId="MS_ClipArt_Gallery.2">
                  <p:embed/>
                  <p:pic>
                    <p:nvPicPr>
                      <p:cNvPr id="19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459" y="2687752"/>
                        <a:ext cx="1562100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B44FB6-EBD5-1B4C-AEFD-6B8C01132BC9}"/>
              </a:ext>
            </a:extLst>
          </p:cNvPr>
          <p:cNvSpPr txBox="1"/>
          <p:nvPr/>
        </p:nvSpPr>
        <p:spPr>
          <a:xfrm>
            <a:off x="2870668" y="4551888"/>
            <a:ext cx="2503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cache is smaller than memory so use </a:t>
            </a:r>
            <a:r>
              <a:rPr lang="en-US" sz="1600" b="1" u="sng" dirty="0">
                <a:latin typeface="+mn-lt"/>
              </a:rPr>
              <a:t>hash function</a:t>
            </a:r>
            <a:r>
              <a:rPr lang="en-US" sz="1600" dirty="0">
                <a:latin typeface="+mn-lt"/>
              </a:rPr>
              <a:t> to map memory to the cache</a:t>
            </a: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541A09BA-3BE4-544F-B2B2-62F6C90A27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1888" y="2125672"/>
            <a:ext cx="1068388" cy="1371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5" name="Line 25">
            <a:extLst>
              <a:ext uri="{FF2B5EF4-FFF2-40B4-BE49-F238E27FC236}">
                <a16:creationId xmlns:a16="http://schemas.microsoft.com/office/drawing/2014/main" id="{825DE915-C5BC-BA4D-B429-74504DE1A2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1888" y="3116272"/>
            <a:ext cx="1068388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46" name="Line 26">
            <a:extLst>
              <a:ext uri="{FF2B5EF4-FFF2-40B4-BE49-F238E27FC236}">
                <a16:creationId xmlns:a16="http://schemas.microsoft.com/office/drawing/2014/main" id="{615A13AC-579D-624B-BEF5-FEB58D6AF2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1888" y="3497272"/>
            <a:ext cx="1068388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7564D9AB-A5E3-5B44-B9ED-8E0B8BD45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1888" y="3497272"/>
            <a:ext cx="1068388" cy="1371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48" name="Text Box 23">
            <a:extLst>
              <a:ext uri="{FF2B5EF4-FFF2-40B4-BE49-F238E27FC236}">
                <a16:creationId xmlns:a16="http://schemas.microsoft.com/office/drawing/2014/main" id="{E1371079-6DA8-CD4C-BDD1-71F1D4280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94" y="2062336"/>
            <a:ext cx="562952" cy="378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0000</a:t>
            </a:r>
            <a:endParaRPr lang="en-US" sz="1400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0001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00</a:t>
            </a: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0011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0100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0101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01</a:t>
            </a: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0111</a:t>
            </a:r>
          </a:p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1000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Trebuchet MS" charset="0"/>
                <a:ea typeface="ＭＳ Ｐゴシック" charset="0"/>
                <a:cs typeface="+mn-cs"/>
              </a:rPr>
              <a:t>1001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1011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1100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1101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11</a:t>
            </a: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1111</a:t>
            </a:r>
          </a:p>
        </p:txBody>
      </p:sp>
      <p:sp>
        <p:nvSpPr>
          <p:cNvPr id="49" name="Text Box 6">
            <a:extLst>
              <a:ext uri="{FF2B5EF4-FFF2-40B4-BE49-F238E27FC236}">
                <a16:creationId xmlns:a16="http://schemas.microsoft.com/office/drawing/2014/main" id="{DC5F8D80-7A8E-5348-B09A-7083C5416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733" y="3375351"/>
            <a:ext cx="373798" cy="100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00</a:t>
            </a:r>
            <a:endParaRPr lang="en-US" sz="1400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11</a:t>
            </a: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4B95DD5A-7E21-EC49-8417-AB0229A7B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151" y="3376515"/>
            <a:ext cx="410668" cy="100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(0)</a:t>
            </a:r>
            <a:endParaRPr lang="en-US" sz="1400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(2)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(3)</a:t>
            </a:r>
          </a:p>
        </p:txBody>
      </p:sp>
      <p:sp>
        <p:nvSpPr>
          <p:cNvPr id="51" name="Text Box 33">
            <a:extLst>
              <a:ext uri="{FF2B5EF4-FFF2-40B4-BE49-F238E27FC236}">
                <a16:creationId xmlns:a16="http://schemas.microsoft.com/office/drawing/2014/main" id="{D6F7A275-5238-9342-ACC7-5727F6EEF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674" y="3078172"/>
            <a:ext cx="551000" cy="30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400" dirty="0">
                <a:latin typeface="Trebuchet MS" charset="0"/>
                <a:ea typeface="ＭＳ Ｐゴシック" charset="0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873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42" grpId="0"/>
      <p:bldP spid="44" grpId="0" animBg="1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Adding Tags</a:t>
            </a:r>
          </a:p>
        </p:txBody>
      </p:sp>
      <p:sp>
        <p:nvSpPr>
          <p:cNvPr id="715779" name="AutoShap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382000" cy="5029200"/>
          </a:xfrm>
          <a:prstGeom prst="roundRect">
            <a:avLst>
              <a:gd name="adj" fmla="val 1324"/>
            </a:avLst>
          </a:prstGeom>
        </p:spPr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N</a:t>
            </a:r>
            <a:r>
              <a:rPr lang="en-US" sz="2400" b="0" dirty="0">
                <a:ea typeface="+mn-ea"/>
                <a:cs typeface="+mn-cs"/>
              </a:rPr>
              <a:t>eed to add </a:t>
            </a:r>
            <a:r>
              <a:rPr lang="en-US" sz="2400" b="0" dirty="0">
                <a:solidFill>
                  <a:srgbClr val="FF0000"/>
                </a:solidFill>
                <a:ea typeface="+mn-ea"/>
                <a:cs typeface="+mn-cs"/>
              </a:rPr>
              <a:t>tags</a:t>
            </a:r>
            <a:r>
              <a:rPr lang="en-US" sz="2400" b="0" dirty="0">
                <a:ea typeface="+mn-ea"/>
                <a:cs typeface="+mn-cs"/>
              </a:rPr>
              <a:t> to cache</a:t>
            </a:r>
            <a:r>
              <a:rPr lang="en-US" sz="2400" dirty="0">
                <a:cs typeface="+mn-cs"/>
              </a:rPr>
              <a:t> to:</a:t>
            </a:r>
          </a:p>
          <a:p>
            <a:pPr lvl="1">
              <a:defRPr/>
            </a:pPr>
            <a:r>
              <a:rPr lang="en-US" sz="2000" b="0" dirty="0">
                <a:ea typeface="+mn-ea"/>
                <a:cs typeface="+mn-cs"/>
              </a:rPr>
              <a:t>distinguish between different memory locations that map to same cache block</a:t>
            </a: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2048038" y="2621433"/>
            <a:ext cx="5716425" cy="3654498"/>
            <a:chOff x="1248" y="1584"/>
            <a:chExt cx="3600" cy="2304"/>
          </a:xfrm>
        </p:grpSpPr>
        <p:sp>
          <p:nvSpPr>
            <p:cNvPr id="715781" name="Rectangle 5"/>
            <p:cNvSpPr>
              <a:spLocks noChangeArrowheads="1"/>
            </p:cNvSpPr>
            <p:nvPr/>
          </p:nvSpPr>
          <p:spPr bwMode="auto">
            <a:xfrm>
              <a:off x="4128" y="2448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2" name="Text Box 6"/>
            <p:cNvSpPr txBox="1">
              <a:spLocks noChangeArrowheads="1"/>
            </p:cNvSpPr>
            <p:nvPr/>
          </p:nvSpPr>
          <p:spPr bwMode="auto">
            <a:xfrm>
              <a:off x="2985" y="2421"/>
              <a:ext cx="235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10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11</a:t>
              </a:r>
            </a:p>
          </p:txBody>
        </p:sp>
        <p:sp>
          <p:nvSpPr>
            <p:cNvPr id="715783" name="Text Box 7"/>
            <p:cNvSpPr txBox="1">
              <a:spLocks noChangeArrowheads="1"/>
            </p:cNvSpPr>
            <p:nvPr/>
          </p:nvSpPr>
          <p:spPr bwMode="auto">
            <a:xfrm>
              <a:off x="2901" y="2256"/>
              <a:ext cx="3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15784" name="Rectangle 8"/>
            <p:cNvSpPr>
              <a:spLocks noChangeArrowheads="1"/>
            </p:cNvSpPr>
            <p:nvPr/>
          </p:nvSpPr>
          <p:spPr bwMode="auto">
            <a:xfrm>
              <a:off x="4128" y="2592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5" name="Rectangle 9"/>
            <p:cNvSpPr>
              <a:spLocks noChangeArrowheads="1"/>
            </p:cNvSpPr>
            <p:nvPr/>
          </p:nvSpPr>
          <p:spPr bwMode="auto">
            <a:xfrm>
              <a:off x="4128" y="2736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6" name="Rectangle 10"/>
            <p:cNvSpPr>
              <a:spLocks noChangeArrowheads="1"/>
            </p:cNvSpPr>
            <p:nvPr/>
          </p:nvSpPr>
          <p:spPr bwMode="auto">
            <a:xfrm>
              <a:off x="4128" y="2880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7" name="Rectangle 11"/>
            <p:cNvSpPr>
              <a:spLocks noChangeArrowheads="1"/>
            </p:cNvSpPr>
            <p:nvPr/>
          </p:nvSpPr>
          <p:spPr bwMode="auto">
            <a:xfrm>
              <a:off x="1248" y="1728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8" name="Rectangle 12"/>
            <p:cNvSpPr>
              <a:spLocks noChangeArrowheads="1"/>
            </p:cNvSpPr>
            <p:nvPr/>
          </p:nvSpPr>
          <p:spPr bwMode="auto">
            <a:xfrm>
              <a:off x="1248" y="1872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89" name="Rectangle 13"/>
            <p:cNvSpPr>
              <a:spLocks noChangeArrowheads="1"/>
            </p:cNvSpPr>
            <p:nvPr/>
          </p:nvSpPr>
          <p:spPr bwMode="auto">
            <a:xfrm>
              <a:off x="1248" y="2016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0" name="Rectangle 14"/>
            <p:cNvSpPr>
              <a:spLocks noChangeArrowheads="1"/>
            </p:cNvSpPr>
            <p:nvPr/>
          </p:nvSpPr>
          <p:spPr bwMode="auto">
            <a:xfrm>
              <a:off x="1248" y="2160"/>
              <a:ext cx="720" cy="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1" name="Rectangle 15"/>
            <p:cNvSpPr>
              <a:spLocks noChangeArrowheads="1"/>
            </p:cNvSpPr>
            <p:nvPr/>
          </p:nvSpPr>
          <p:spPr bwMode="auto">
            <a:xfrm>
              <a:off x="1248" y="2304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2" name="Rectangle 16"/>
            <p:cNvSpPr>
              <a:spLocks noChangeArrowheads="1"/>
            </p:cNvSpPr>
            <p:nvPr/>
          </p:nvSpPr>
          <p:spPr bwMode="auto">
            <a:xfrm>
              <a:off x="1248" y="2736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3" name="Rectangle 17"/>
            <p:cNvSpPr>
              <a:spLocks noChangeArrowheads="1"/>
            </p:cNvSpPr>
            <p:nvPr/>
          </p:nvSpPr>
          <p:spPr bwMode="auto">
            <a:xfrm>
              <a:off x="1248" y="2880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4" name="Rectangle 18"/>
            <p:cNvSpPr>
              <a:spLocks noChangeArrowheads="1"/>
            </p:cNvSpPr>
            <p:nvPr/>
          </p:nvSpPr>
          <p:spPr bwMode="auto">
            <a:xfrm>
              <a:off x="1248" y="3024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5" name="Rectangle 19"/>
            <p:cNvSpPr>
              <a:spLocks noChangeArrowheads="1"/>
            </p:cNvSpPr>
            <p:nvPr/>
          </p:nvSpPr>
          <p:spPr bwMode="auto">
            <a:xfrm>
              <a:off x="1248" y="3168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6" name="Rectangle 20"/>
            <p:cNvSpPr>
              <a:spLocks noChangeArrowheads="1"/>
            </p:cNvSpPr>
            <p:nvPr/>
          </p:nvSpPr>
          <p:spPr bwMode="auto">
            <a:xfrm>
              <a:off x="1248" y="3312"/>
              <a:ext cx="720" cy="1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7" name="Rectangle 21"/>
            <p:cNvSpPr>
              <a:spLocks noChangeArrowheads="1"/>
            </p:cNvSpPr>
            <p:nvPr/>
          </p:nvSpPr>
          <p:spPr bwMode="auto">
            <a:xfrm>
              <a:off x="1248" y="3600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798" name="Rectangle 22"/>
            <p:cNvSpPr>
              <a:spLocks noChangeArrowheads="1"/>
            </p:cNvSpPr>
            <p:nvPr/>
          </p:nvSpPr>
          <p:spPr bwMode="auto">
            <a:xfrm>
              <a:off x="1248" y="3744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0" name="Line 24"/>
            <p:cNvSpPr>
              <a:spLocks noChangeShapeType="1"/>
            </p:cNvSpPr>
            <p:nvPr/>
          </p:nvSpPr>
          <p:spPr bwMode="auto">
            <a:xfrm flipH="1" flipV="1">
              <a:off x="1968" y="1632"/>
              <a:ext cx="1058" cy="9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1" name="Line 25"/>
            <p:cNvSpPr>
              <a:spLocks noChangeShapeType="1"/>
            </p:cNvSpPr>
            <p:nvPr/>
          </p:nvSpPr>
          <p:spPr bwMode="auto">
            <a:xfrm flipH="1" flipV="1">
              <a:off x="1968" y="2496"/>
              <a:ext cx="1058" cy="288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2" name="Line 26"/>
            <p:cNvSpPr>
              <a:spLocks noChangeShapeType="1"/>
            </p:cNvSpPr>
            <p:nvPr/>
          </p:nvSpPr>
          <p:spPr bwMode="auto">
            <a:xfrm flipH="1">
              <a:off x="1968" y="2640"/>
              <a:ext cx="1058" cy="864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3" name="Line 27"/>
            <p:cNvSpPr>
              <a:spLocks noChangeShapeType="1"/>
            </p:cNvSpPr>
            <p:nvPr/>
          </p:nvSpPr>
          <p:spPr bwMode="auto">
            <a:xfrm flipH="1" flipV="1">
              <a:off x="1968" y="2688"/>
              <a:ext cx="1058" cy="24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4" name="Rectangle 28"/>
            <p:cNvSpPr>
              <a:spLocks noChangeArrowheads="1"/>
            </p:cNvSpPr>
            <p:nvPr/>
          </p:nvSpPr>
          <p:spPr bwMode="auto">
            <a:xfrm>
              <a:off x="3360" y="2448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5" name="Rectangle 29"/>
            <p:cNvSpPr>
              <a:spLocks noChangeArrowheads="1"/>
            </p:cNvSpPr>
            <p:nvPr/>
          </p:nvSpPr>
          <p:spPr bwMode="auto">
            <a:xfrm>
              <a:off x="3360" y="2592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6" name="Rectangle 30"/>
            <p:cNvSpPr>
              <a:spLocks noChangeArrowheads="1"/>
            </p:cNvSpPr>
            <p:nvPr/>
          </p:nvSpPr>
          <p:spPr bwMode="auto">
            <a:xfrm>
              <a:off x="3360" y="2736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7" name="Rectangle 31"/>
            <p:cNvSpPr>
              <a:spLocks noChangeArrowheads="1"/>
            </p:cNvSpPr>
            <p:nvPr/>
          </p:nvSpPr>
          <p:spPr bwMode="auto">
            <a:xfrm>
              <a:off x="3360" y="2880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08" name="Text Box 32"/>
            <p:cNvSpPr txBox="1">
              <a:spLocks noChangeArrowheads="1"/>
            </p:cNvSpPr>
            <p:nvPr/>
          </p:nvSpPr>
          <p:spPr bwMode="auto">
            <a:xfrm>
              <a:off x="3558" y="2256"/>
              <a:ext cx="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15809" name="Text Box 33"/>
            <p:cNvSpPr txBox="1">
              <a:spLocks noChangeArrowheads="1"/>
            </p:cNvSpPr>
            <p:nvPr/>
          </p:nvSpPr>
          <p:spPr bwMode="auto">
            <a:xfrm>
              <a:off x="4281" y="2256"/>
              <a:ext cx="3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15810" name="Text Box 34"/>
            <p:cNvSpPr txBox="1">
              <a:spLocks noChangeArrowheads="1"/>
            </p:cNvSpPr>
            <p:nvPr/>
          </p:nvSpPr>
          <p:spPr bwMode="auto">
            <a:xfrm>
              <a:off x="3609" y="2421"/>
              <a:ext cx="235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224FB3"/>
                  </a:solidFill>
                  <a:latin typeface="Trebuchet MS" charset="0"/>
                  <a:ea typeface="ＭＳ Ｐゴシック" charset="0"/>
                </a:rPr>
                <a:t>11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u="sng" dirty="0">
                  <a:solidFill>
                    <a:srgbClr val="00B050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BD41C5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</a:p>
          </p:txBody>
        </p:sp>
        <p:sp>
          <p:nvSpPr>
            <p:cNvPr id="715811" name="Rectangle 35"/>
            <p:cNvSpPr>
              <a:spLocks noChangeArrowheads="1"/>
            </p:cNvSpPr>
            <p:nvPr/>
          </p:nvSpPr>
          <p:spPr bwMode="auto">
            <a:xfrm>
              <a:off x="1248" y="1584"/>
              <a:ext cx="720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12" name="Rectangle 36"/>
            <p:cNvSpPr>
              <a:spLocks noChangeArrowheads="1"/>
            </p:cNvSpPr>
            <p:nvPr/>
          </p:nvSpPr>
          <p:spPr bwMode="auto">
            <a:xfrm>
              <a:off x="1248" y="2448"/>
              <a:ext cx="720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13" name="Rectangle 37"/>
            <p:cNvSpPr>
              <a:spLocks noChangeArrowheads="1"/>
            </p:cNvSpPr>
            <p:nvPr/>
          </p:nvSpPr>
          <p:spPr bwMode="auto">
            <a:xfrm>
              <a:off x="1248" y="2592"/>
              <a:ext cx="720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5814" name="Rectangle 38"/>
            <p:cNvSpPr>
              <a:spLocks noChangeArrowheads="1"/>
            </p:cNvSpPr>
            <p:nvPr/>
          </p:nvSpPr>
          <p:spPr bwMode="auto">
            <a:xfrm>
              <a:off x="1248" y="3456"/>
              <a:ext cx="720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</p:grpSp>
      <p:sp>
        <p:nvSpPr>
          <p:cNvPr id="39" name="Text Box 23">
            <a:extLst>
              <a:ext uri="{FF2B5EF4-FFF2-40B4-BE49-F238E27FC236}">
                <a16:creationId xmlns:a16="http://schemas.microsoft.com/office/drawing/2014/main" id="{DC50FBA2-F2CE-304F-815F-E0C43D59E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897" y="2558234"/>
            <a:ext cx="562952" cy="378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0000</a:t>
            </a:r>
            <a:endParaRPr lang="en-US" sz="1400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0001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0010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0011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0100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0101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u="sng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01</a:t>
            </a: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0111</a:t>
            </a:r>
          </a:p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1000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Trebuchet MS" charset="0"/>
                <a:ea typeface="ＭＳ Ｐゴシック" charset="0"/>
                <a:cs typeface="+mn-cs"/>
              </a:rPr>
              <a:t>1001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1010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1011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1100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1101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1110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1400" dirty="0">
                <a:solidFill>
                  <a:srgbClr val="BD41C5"/>
                </a:solidFill>
                <a:latin typeface="Trebuchet MS" charset="0"/>
                <a:ea typeface="ＭＳ Ｐゴシック" charset="0"/>
                <a:cs typeface="+mn-cs"/>
              </a:rPr>
              <a:t>1111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893473C-8E1A-DD4F-BA07-FC2FC46F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charset="0"/>
                <a:ea typeface="MS PGothic" charset="0"/>
              </a:rPr>
              <a:t>Putting it Together</a:t>
            </a:r>
          </a:p>
        </p:txBody>
      </p:sp>
      <p:sp>
        <p:nvSpPr>
          <p:cNvPr id="717827" name="AutoShape 3"/>
          <p:cNvSpPr>
            <a:spLocks noGrp="1" noChangeArrowheads="1"/>
          </p:cNvSpPr>
          <p:nvPr>
            <p:ph idx="1"/>
          </p:nvPr>
        </p:nvSpPr>
        <p:spPr>
          <a:xfrm>
            <a:off x="285750" y="1312373"/>
            <a:ext cx="8382000" cy="2570383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C</a:t>
            </a:r>
            <a:r>
              <a:rPr lang="en-US" b="0" dirty="0">
                <a:ea typeface="+mn-ea"/>
                <a:cs typeface="+mn-cs"/>
              </a:rPr>
              <a:t>oncatenating:</a:t>
            </a:r>
            <a:endParaRPr lang="en-US" dirty="0">
              <a:cs typeface="+mn-cs"/>
            </a:endParaRPr>
          </a:p>
          <a:p>
            <a:pPr lvl="1">
              <a:defRPr/>
            </a:pPr>
            <a:r>
              <a:rPr lang="en-US" b="0" dirty="0">
                <a:ea typeface="+mn-ea"/>
                <a:cs typeface="+mn-cs"/>
              </a:rPr>
              <a:t>cache block tags</a:t>
            </a:r>
          </a:p>
          <a:p>
            <a:pPr lvl="1">
              <a:defRPr/>
            </a:pPr>
            <a:r>
              <a:rPr lang="en-US" b="0" dirty="0">
                <a:ea typeface="+mn-ea"/>
                <a:cs typeface="+mn-cs"/>
              </a:rPr>
              <a:t>block indices</a:t>
            </a:r>
          </a:p>
          <a:p>
            <a:pPr>
              <a:defRPr/>
            </a:pPr>
            <a:r>
              <a:rPr lang="en-US" dirty="0"/>
              <a:t>Gives us address in main memory</a:t>
            </a:r>
            <a:endParaRPr lang="en-US" b="0" dirty="0">
              <a:ea typeface="+mn-ea"/>
              <a:cs typeface="+mn-cs"/>
            </a:endParaRPr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1534813" y="3979477"/>
            <a:ext cx="5649912" cy="1489075"/>
            <a:chOff x="1159" y="1489"/>
            <a:chExt cx="3915" cy="1064"/>
          </a:xfrm>
        </p:grpSpPr>
        <p:sp>
          <p:nvSpPr>
            <p:cNvPr id="717829" name="Rectangle 5"/>
            <p:cNvSpPr>
              <a:spLocks noChangeArrowheads="1"/>
            </p:cNvSpPr>
            <p:nvPr/>
          </p:nvSpPr>
          <p:spPr bwMode="auto">
            <a:xfrm>
              <a:off x="2509" y="1870"/>
              <a:ext cx="792" cy="163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0" name="Text Box 6"/>
            <p:cNvSpPr txBox="1">
              <a:spLocks noChangeArrowheads="1"/>
            </p:cNvSpPr>
            <p:nvPr/>
          </p:nvSpPr>
          <p:spPr bwMode="auto">
            <a:xfrm>
              <a:off x="1254" y="1842"/>
              <a:ext cx="256" cy="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10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11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7831" name="Text Box 7"/>
            <p:cNvSpPr txBox="1">
              <a:spLocks noChangeArrowheads="1"/>
            </p:cNvSpPr>
            <p:nvPr/>
          </p:nvSpPr>
          <p:spPr bwMode="auto">
            <a:xfrm>
              <a:off x="1159" y="1652"/>
              <a:ext cx="4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17832" name="Rectangle 8"/>
            <p:cNvSpPr>
              <a:spLocks noChangeArrowheads="1"/>
            </p:cNvSpPr>
            <p:nvPr/>
          </p:nvSpPr>
          <p:spPr bwMode="auto">
            <a:xfrm>
              <a:off x="2509" y="2033"/>
              <a:ext cx="792" cy="161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3" name="Rectangle 9"/>
            <p:cNvSpPr>
              <a:spLocks noChangeArrowheads="1"/>
            </p:cNvSpPr>
            <p:nvPr/>
          </p:nvSpPr>
          <p:spPr bwMode="auto">
            <a:xfrm>
              <a:off x="2509" y="2196"/>
              <a:ext cx="792" cy="163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4" name="Rectangle 10"/>
            <p:cNvSpPr>
              <a:spLocks noChangeArrowheads="1"/>
            </p:cNvSpPr>
            <p:nvPr/>
          </p:nvSpPr>
          <p:spPr bwMode="auto">
            <a:xfrm>
              <a:off x="2509" y="2359"/>
              <a:ext cx="792" cy="163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5" name="Rectangle 11"/>
            <p:cNvSpPr>
              <a:spLocks noChangeArrowheads="1"/>
            </p:cNvSpPr>
            <p:nvPr/>
          </p:nvSpPr>
          <p:spPr bwMode="auto">
            <a:xfrm>
              <a:off x="1664" y="1870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6" name="Rectangle 12"/>
            <p:cNvSpPr>
              <a:spLocks noChangeArrowheads="1"/>
            </p:cNvSpPr>
            <p:nvPr/>
          </p:nvSpPr>
          <p:spPr bwMode="auto">
            <a:xfrm>
              <a:off x="1664" y="2033"/>
              <a:ext cx="792" cy="16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7" name="Rectangle 13"/>
            <p:cNvSpPr>
              <a:spLocks noChangeArrowheads="1"/>
            </p:cNvSpPr>
            <p:nvPr/>
          </p:nvSpPr>
          <p:spPr bwMode="auto">
            <a:xfrm>
              <a:off x="1664" y="2196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8" name="Rectangle 14"/>
            <p:cNvSpPr>
              <a:spLocks noChangeArrowheads="1"/>
            </p:cNvSpPr>
            <p:nvPr/>
          </p:nvSpPr>
          <p:spPr bwMode="auto">
            <a:xfrm>
              <a:off x="1664" y="2359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39" name="Text Box 15"/>
            <p:cNvSpPr txBox="1">
              <a:spLocks noChangeArrowheads="1"/>
            </p:cNvSpPr>
            <p:nvPr/>
          </p:nvSpPr>
          <p:spPr bwMode="auto">
            <a:xfrm>
              <a:off x="1882" y="1652"/>
              <a:ext cx="3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17840" name="Text Box 16"/>
            <p:cNvSpPr txBox="1">
              <a:spLocks noChangeArrowheads="1"/>
            </p:cNvSpPr>
            <p:nvPr/>
          </p:nvSpPr>
          <p:spPr bwMode="auto">
            <a:xfrm>
              <a:off x="2678" y="1652"/>
              <a:ext cx="38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17841" name="Text Box 17"/>
            <p:cNvSpPr txBox="1">
              <a:spLocks noChangeArrowheads="1"/>
            </p:cNvSpPr>
            <p:nvPr/>
          </p:nvSpPr>
          <p:spPr bwMode="auto">
            <a:xfrm>
              <a:off x="1940" y="1842"/>
              <a:ext cx="256" cy="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11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7842" name="Line 18"/>
            <p:cNvSpPr>
              <a:spLocks noChangeShapeType="1"/>
            </p:cNvSpPr>
            <p:nvPr/>
          </p:nvSpPr>
          <p:spPr bwMode="auto">
            <a:xfrm>
              <a:off x="3352" y="1939"/>
              <a:ext cx="47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43" name="Line 19"/>
            <p:cNvSpPr>
              <a:spLocks noChangeShapeType="1"/>
            </p:cNvSpPr>
            <p:nvPr/>
          </p:nvSpPr>
          <p:spPr bwMode="auto">
            <a:xfrm>
              <a:off x="3352" y="2102"/>
              <a:ext cx="474" cy="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44" name="Line 20"/>
            <p:cNvSpPr>
              <a:spLocks noChangeShapeType="1"/>
            </p:cNvSpPr>
            <p:nvPr/>
          </p:nvSpPr>
          <p:spPr bwMode="auto">
            <a:xfrm>
              <a:off x="3352" y="2265"/>
              <a:ext cx="474" cy="0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45" name="Line 21"/>
            <p:cNvSpPr>
              <a:spLocks noChangeShapeType="1"/>
            </p:cNvSpPr>
            <p:nvPr/>
          </p:nvSpPr>
          <p:spPr bwMode="auto">
            <a:xfrm>
              <a:off x="3352" y="2428"/>
              <a:ext cx="474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7846" name="Text Box 22"/>
            <p:cNvSpPr txBox="1">
              <a:spLocks noChangeArrowheads="1"/>
            </p:cNvSpPr>
            <p:nvPr/>
          </p:nvSpPr>
          <p:spPr bwMode="auto">
            <a:xfrm>
              <a:off x="3971" y="1832"/>
              <a:ext cx="922" cy="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 + 00 = 0000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11 + 01 = 1101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01 + 10 = 0110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 dirty="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01 + 11 = 0111</a:t>
              </a:r>
              <a:endParaRPr lang="en-US" sz="1400" dirty="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7847" name="Text Box 23"/>
            <p:cNvSpPr txBox="1">
              <a:spLocks noChangeArrowheads="1"/>
            </p:cNvSpPr>
            <p:nvPr/>
          </p:nvSpPr>
          <p:spPr bwMode="auto">
            <a:xfrm>
              <a:off x="3700" y="1489"/>
              <a:ext cx="137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Main memory</a:t>
              </a:r>
            </a:p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address in cache block</a:t>
              </a:r>
            </a:p>
          </p:txBody>
        </p:sp>
      </p:grp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3459F83-39C6-C742-8119-ADD14459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V</a:t>
            </a:r>
            <a:r>
              <a:rPr lang="en-US" dirty="0">
                <a:ea typeface="+mj-ea"/>
                <a:cs typeface="+mj-cs"/>
              </a:rPr>
              <a:t>alid </a:t>
            </a:r>
            <a:r>
              <a:rPr lang="en-US" dirty="0">
                <a:cs typeface="+mj-cs"/>
              </a:rPr>
              <a:t>B</a:t>
            </a:r>
            <a:r>
              <a:rPr lang="en-US" dirty="0">
                <a:ea typeface="+mj-ea"/>
                <a:cs typeface="+mj-cs"/>
              </a:rPr>
              <a:t>it</a:t>
            </a:r>
          </a:p>
        </p:txBody>
      </p:sp>
      <p:sp>
        <p:nvSpPr>
          <p:cNvPr id="718851" name="AutoShape 3"/>
          <p:cNvSpPr>
            <a:spLocks noGrp="1" noChangeArrowheads="1"/>
          </p:cNvSpPr>
          <p:nvPr>
            <p:ph idx="1"/>
          </p:nvPr>
        </p:nvSpPr>
        <p:spPr>
          <a:xfrm>
            <a:off x="350030" y="1197769"/>
            <a:ext cx="8382000" cy="5029200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pPr>
              <a:defRPr/>
            </a:pPr>
            <a:r>
              <a:rPr lang="en-US" sz="2000" b="0" dirty="0">
                <a:ea typeface="+mn-ea"/>
                <a:cs typeface="+mn-cs"/>
              </a:rPr>
              <a:t>At start </a:t>
            </a:r>
            <a:r>
              <a:rPr lang="en-US" sz="2000" b="0" dirty="0"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000" b="0" dirty="0">
                <a:ea typeface="+mn-ea"/>
                <a:cs typeface="+mn-cs"/>
              </a:rPr>
              <a:t>cache is empty (no valid data)</a:t>
            </a:r>
          </a:p>
          <a:p>
            <a:pPr>
              <a:defRPr/>
            </a:pPr>
            <a:r>
              <a:rPr lang="en-US" sz="2000" dirty="0">
                <a:ea typeface="+mn-ea"/>
              </a:rPr>
              <a:t>When system is initialized, all valid bits are set to 0</a:t>
            </a:r>
          </a:p>
          <a:p>
            <a:pPr>
              <a:defRPr/>
            </a:pPr>
            <a:r>
              <a:rPr lang="en-US" sz="2000" dirty="0">
                <a:ea typeface="+mn-ea"/>
              </a:rPr>
              <a:t>When data loaded into a cache block:</a:t>
            </a:r>
            <a:endParaRPr lang="en-US" sz="2000" dirty="0"/>
          </a:p>
          <a:p>
            <a:pPr lvl="1">
              <a:defRPr/>
            </a:pPr>
            <a:r>
              <a:rPr lang="en-US" sz="2000" dirty="0">
                <a:ea typeface="+mn-ea"/>
              </a:rPr>
              <a:t>corresponding valid bit is set to 1</a:t>
            </a: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endParaRPr lang="en-US" sz="2000" b="0" dirty="0">
              <a:ea typeface="+mn-ea"/>
              <a:cs typeface="+mn-cs"/>
            </a:endParaRPr>
          </a:p>
          <a:p>
            <a:pPr>
              <a:defRPr/>
            </a:pPr>
            <a:r>
              <a:rPr lang="en-US" sz="2000" b="0" dirty="0">
                <a:ea typeface="+mn-ea"/>
                <a:cs typeface="+mn-cs"/>
              </a:rPr>
              <a:t>So cache has bits to help find data within cache and verify validity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1440656" y="2967038"/>
            <a:ext cx="6262688" cy="1490662"/>
            <a:chOff x="1125" y="1296"/>
            <a:chExt cx="3944" cy="939"/>
          </a:xfrm>
        </p:grpSpPr>
        <p:sp>
          <p:nvSpPr>
            <p:cNvPr id="718853" name="Rectangle 5"/>
            <p:cNvSpPr>
              <a:spLocks noChangeArrowheads="1"/>
            </p:cNvSpPr>
            <p:nvPr/>
          </p:nvSpPr>
          <p:spPr bwMode="auto">
            <a:xfrm>
              <a:off x="2736" y="1632"/>
              <a:ext cx="722" cy="144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54" name="Text Box 6"/>
            <p:cNvSpPr txBox="1">
              <a:spLocks noChangeArrowheads="1"/>
            </p:cNvSpPr>
            <p:nvPr/>
          </p:nvSpPr>
          <p:spPr bwMode="auto">
            <a:xfrm>
              <a:off x="1211" y="1606"/>
              <a:ext cx="233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10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11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8855" name="Text Box 7"/>
            <p:cNvSpPr txBox="1">
              <a:spLocks noChangeArrowheads="1"/>
            </p:cNvSpPr>
            <p:nvPr/>
          </p:nvSpPr>
          <p:spPr bwMode="auto">
            <a:xfrm>
              <a:off x="1125" y="1440"/>
              <a:ext cx="3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18856" name="Rectangle 8"/>
            <p:cNvSpPr>
              <a:spLocks noChangeArrowheads="1"/>
            </p:cNvSpPr>
            <p:nvPr/>
          </p:nvSpPr>
          <p:spPr bwMode="auto">
            <a:xfrm>
              <a:off x="2736" y="1776"/>
              <a:ext cx="722" cy="144"/>
            </a:xfrm>
            <a:prstGeom prst="rect">
              <a:avLst/>
            </a:prstGeom>
            <a:solidFill>
              <a:srgbClr val="3333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57" name="Rectangle 9"/>
            <p:cNvSpPr>
              <a:spLocks noChangeArrowheads="1"/>
            </p:cNvSpPr>
            <p:nvPr/>
          </p:nvSpPr>
          <p:spPr bwMode="auto">
            <a:xfrm>
              <a:off x="2736" y="1920"/>
              <a:ext cx="722" cy="144"/>
            </a:xfrm>
            <a:prstGeom prst="rect">
              <a:avLst/>
            </a:prstGeom>
            <a:solidFill>
              <a:srgbClr val="00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58" name="Rectangle 10"/>
            <p:cNvSpPr>
              <a:spLocks noChangeArrowheads="1"/>
            </p:cNvSpPr>
            <p:nvPr/>
          </p:nvSpPr>
          <p:spPr bwMode="auto">
            <a:xfrm>
              <a:off x="2736" y="2064"/>
              <a:ext cx="722" cy="144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59" name="Rectangle 11"/>
            <p:cNvSpPr>
              <a:spLocks noChangeArrowheads="1"/>
            </p:cNvSpPr>
            <p:nvPr/>
          </p:nvSpPr>
          <p:spPr bwMode="auto">
            <a:xfrm>
              <a:off x="1968" y="1632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0" name="Rectangle 12"/>
            <p:cNvSpPr>
              <a:spLocks noChangeArrowheads="1"/>
            </p:cNvSpPr>
            <p:nvPr/>
          </p:nvSpPr>
          <p:spPr bwMode="auto">
            <a:xfrm>
              <a:off x="1968" y="1776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1" name="Rectangle 13"/>
            <p:cNvSpPr>
              <a:spLocks noChangeArrowheads="1"/>
            </p:cNvSpPr>
            <p:nvPr/>
          </p:nvSpPr>
          <p:spPr bwMode="auto">
            <a:xfrm>
              <a:off x="1968" y="1920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2" name="Rectangle 14"/>
            <p:cNvSpPr>
              <a:spLocks noChangeArrowheads="1"/>
            </p:cNvSpPr>
            <p:nvPr/>
          </p:nvSpPr>
          <p:spPr bwMode="auto">
            <a:xfrm>
              <a:off x="1968" y="2064"/>
              <a:ext cx="72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3" name="Text Box 15"/>
            <p:cNvSpPr txBox="1">
              <a:spLocks noChangeArrowheads="1"/>
            </p:cNvSpPr>
            <p:nvPr/>
          </p:nvSpPr>
          <p:spPr bwMode="auto">
            <a:xfrm>
              <a:off x="2167" y="1440"/>
              <a:ext cx="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18864" name="Text Box 16"/>
            <p:cNvSpPr txBox="1">
              <a:spLocks noChangeArrowheads="1"/>
            </p:cNvSpPr>
            <p:nvPr/>
          </p:nvSpPr>
          <p:spPr bwMode="auto">
            <a:xfrm>
              <a:off x="2889" y="1440"/>
              <a:ext cx="3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18865" name="Text Box 17"/>
            <p:cNvSpPr txBox="1">
              <a:spLocks noChangeArrowheads="1"/>
            </p:cNvSpPr>
            <p:nvPr/>
          </p:nvSpPr>
          <p:spPr bwMode="auto">
            <a:xfrm>
              <a:off x="2219" y="1608"/>
              <a:ext cx="233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11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01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8866" name="Line 18"/>
            <p:cNvSpPr>
              <a:spLocks noChangeShapeType="1"/>
            </p:cNvSpPr>
            <p:nvPr/>
          </p:nvSpPr>
          <p:spPr bwMode="auto">
            <a:xfrm>
              <a:off x="3504" y="1680"/>
              <a:ext cx="43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7" name="Line 19"/>
            <p:cNvSpPr>
              <a:spLocks noChangeShapeType="1"/>
            </p:cNvSpPr>
            <p:nvPr/>
          </p:nvSpPr>
          <p:spPr bwMode="auto">
            <a:xfrm>
              <a:off x="3504" y="1824"/>
              <a:ext cx="432" cy="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8" name="Line 20"/>
            <p:cNvSpPr>
              <a:spLocks noChangeShapeType="1"/>
            </p:cNvSpPr>
            <p:nvPr/>
          </p:nvSpPr>
          <p:spPr bwMode="auto">
            <a:xfrm>
              <a:off x="3504" y="1968"/>
              <a:ext cx="432" cy="0"/>
            </a:xfrm>
            <a:prstGeom prst="line">
              <a:avLst/>
            </a:prstGeom>
            <a:noFill/>
            <a:ln w="25400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69" name="Line 21"/>
            <p:cNvSpPr>
              <a:spLocks noChangeShapeType="1"/>
            </p:cNvSpPr>
            <p:nvPr/>
          </p:nvSpPr>
          <p:spPr bwMode="auto">
            <a:xfrm>
              <a:off x="3504" y="2112"/>
              <a:ext cx="432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70" name="Text Box 22"/>
            <p:cNvSpPr txBox="1">
              <a:spLocks noChangeArrowheads="1"/>
            </p:cNvSpPr>
            <p:nvPr/>
          </p:nvSpPr>
          <p:spPr bwMode="auto">
            <a:xfrm>
              <a:off x="4065" y="1584"/>
              <a:ext cx="838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00 + 00 = 0000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Invalid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???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???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8871" name="Text Box 23"/>
            <p:cNvSpPr txBox="1">
              <a:spLocks noChangeArrowheads="1"/>
            </p:cNvSpPr>
            <p:nvPr/>
          </p:nvSpPr>
          <p:spPr bwMode="auto">
            <a:xfrm>
              <a:off x="3820" y="1296"/>
              <a:ext cx="124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Main memory</a:t>
              </a:r>
            </a:p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address in cache block</a:t>
              </a:r>
            </a:p>
          </p:txBody>
        </p:sp>
        <p:sp>
          <p:nvSpPr>
            <p:cNvPr id="718872" name="Rectangle 24"/>
            <p:cNvSpPr>
              <a:spLocks noChangeArrowheads="1"/>
            </p:cNvSpPr>
            <p:nvPr/>
          </p:nvSpPr>
          <p:spPr bwMode="auto">
            <a:xfrm>
              <a:off x="1646" y="1632"/>
              <a:ext cx="24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73" name="Rectangle 25"/>
            <p:cNvSpPr>
              <a:spLocks noChangeArrowheads="1"/>
            </p:cNvSpPr>
            <p:nvPr/>
          </p:nvSpPr>
          <p:spPr bwMode="auto">
            <a:xfrm>
              <a:off x="1646" y="1776"/>
              <a:ext cx="24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74" name="Rectangle 26"/>
            <p:cNvSpPr>
              <a:spLocks noChangeArrowheads="1"/>
            </p:cNvSpPr>
            <p:nvPr/>
          </p:nvSpPr>
          <p:spPr bwMode="auto">
            <a:xfrm>
              <a:off x="1646" y="1920"/>
              <a:ext cx="24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75" name="Rectangle 27"/>
            <p:cNvSpPr>
              <a:spLocks noChangeArrowheads="1"/>
            </p:cNvSpPr>
            <p:nvPr/>
          </p:nvSpPr>
          <p:spPr bwMode="auto">
            <a:xfrm>
              <a:off x="1646" y="2064"/>
              <a:ext cx="240" cy="1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18876" name="Text Box 28"/>
            <p:cNvSpPr txBox="1">
              <a:spLocks noChangeArrowheads="1"/>
            </p:cNvSpPr>
            <p:nvPr/>
          </p:nvSpPr>
          <p:spPr bwMode="auto">
            <a:xfrm>
              <a:off x="1685" y="1606"/>
              <a:ext cx="175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solidFill>
                    <a:srgbClr val="FF0000"/>
                  </a:solidFill>
                  <a:latin typeface="Trebuchet MS" charset="0"/>
                  <a:ea typeface="ＭＳ Ｐゴシック" charset="0"/>
                  <a:cs typeface="+mn-cs"/>
                </a:rPr>
                <a:t>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3333FF"/>
                  </a:solidFill>
                  <a:latin typeface="Trebuchet MS" charset="0"/>
                  <a:ea typeface="ＭＳ Ｐゴシック" charset="0"/>
                  <a:cs typeface="+mn-cs"/>
                </a:rPr>
                <a:t>0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00CC00"/>
                  </a:solidFill>
                  <a:latin typeface="Trebuchet MS" charset="0"/>
                  <a:ea typeface="ＭＳ Ｐゴシック" charset="0"/>
                  <a:cs typeface="+mn-cs"/>
                </a:rPr>
                <a:t>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solidFill>
                    <a:srgbClr val="FF00FF"/>
                  </a:solidFill>
                  <a:latin typeface="Trebuchet MS" charset="0"/>
                  <a:ea typeface="ＭＳ Ｐゴシック" charset="0"/>
                  <a:cs typeface="+mn-cs"/>
                </a:rPr>
                <a:t>1</a:t>
              </a:r>
              <a:endParaRPr lang="en-US" sz="1400">
                <a:latin typeface="Trebuchet MS" charset="0"/>
                <a:ea typeface="ＭＳ Ｐゴシック" charset="0"/>
                <a:cs typeface="+mn-cs"/>
              </a:endParaRPr>
            </a:p>
          </p:txBody>
        </p:sp>
        <p:sp>
          <p:nvSpPr>
            <p:cNvPr id="718877" name="Text Box 29"/>
            <p:cNvSpPr txBox="1">
              <a:spLocks noChangeArrowheads="1"/>
            </p:cNvSpPr>
            <p:nvPr/>
          </p:nvSpPr>
          <p:spPr bwMode="auto">
            <a:xfrm>
              <a:off x="1601" y="1296"/>
              <a:ext cx="36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Valid</a:t>
              </a:r>
            </a:p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Bit</a:t>
              </a:r>
            </a:p>
          </p:txBody>
        </p:sp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84FC03FB-9075-5A4A-AECF-B2D30FF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8D06-4258-6647-AFE0-867EEA5D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A5636-86E9-424B-BA85-4E579A7A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B147-4CBF-514E-9EA1-648DDEF3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15" y="1102360"/>
            <a:ext cx="3211831" cy="2011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ED7A4-1721-694C-80EB-2154E7F01846}"/>
              </a:ext>
            </a:extLst>
          </p:cNvPr>
          <p:cNvSpPr/>
          <p:nvPr/>
        </p:nvSpPr>
        <p:spPr>
          <a:xfrm>
            <a:off x="325717" y="3225800"/>
            <a:ext cx="84925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1. (8 points) Compute the CPI for this program on this CPU. 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CPI = 0.44*2 + 0.24*4 + 0.12*1 + 0.16*4 + 0.04*4 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       	       = 0.88 + 0.96 + 0.12 + 0.64 + 0.16 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       	       = 2.76 cycles/instruction 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2. (8 points) A new compiler reduces the number of Conditional Branches by half, compute 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  the new CPI. 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new CPI = (0.44*2 + 0.24*4 + 0.12*1 + 0.08*4 + 0.04*4) / 0.92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               	       = (0.88 + 0.96 + 0.12 + 0.32 + 0.16 ) / 0.92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b="1" dirty="0">
                <a:solidFill>
                  <a:srgbClr val="0433FF"/>
                </a:solidFill>
                <a:latin typeface="Arial" panose="020B0604020202020204" pitchFamily="34" charset="0"/>
              </a:rPr>
              <a:t>               	       = 2.65 cycles/instruction (regrade?)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9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Reading From Cache (cache hit)</a:t>
            </a:r>
          </a:p>
        </p:txBody>
      </p:sp>
      <p:sp>
        <p:nvSpPr>
          <p:cNvPr id="720899" name="AutoShape 3"/>
          <p:cNvSpPr>
            <a:spLocks noGrp="1" noChangeArrowheads="1"/>
          </p:cNvSpPr>
          <p:nvPr>
            <p:ph idx="1"/>
          </p:nvPr>
        </p:nvSpPr>
        <p:spPr>
          <a:xfrm>
            <a:off x="259556" y="1229988"/>
            <a:ext cx="8624888" cy="1514472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200" dirty="0"/>
              <a:t>L</a:t>
            </a:r>
            <a:r>
              <a:rPr lang="en-US" sz="2200" dirty="0">
                <a:ea typeface="+mn-ea"/>
              </a:rPr>
              <a:t>owest </a:t>
            </a:r>
            <a:r>
              <a:rPr lang="en-US" sz="2200" i="1" dirty="0">
                <a:ea typeface="+mn-ea"/>
              </a:rPr>
              <a:t>k</a:t>
            </a:r>
            <a:r>
              <a:rPr lang="en-US" sz="2200" dirty="0">
                <a:ea typeface="+mn-ea"/>
              </a:rPr>
              <a:t> bits of the </a:t>
            </a:r>
            <a:r>
              <a:rPr lang="en-US" sz="2200" dirty="0">
                <a:solidFill>
                  <a:srgbClr val="0000CC"/>
                </a:solidFill>
                <a:ea typeface="+mn-ea"/>
              </a:rPr>
              <a:t>block</a:t>
            </a:r>
            <a:r>
              <a:rPr lang="en-US" sz="2200" dirty="0">
                <a:ea typeface="+mn-ea"/>
              </a:rPr>
              <a:t> address will index a block in the cache</a:t>
            </a:r>
          </a:p>
          <a:p>
            <a:pPr lvl="1">
              <a:defRPr/>
            </a:pPr>
            <a:r>
              <a:rPr lang="en-US" sz="1800" dirty="0">
                <a:ea typeface="+mn-ea"/>
              </a:rPr>
              <a:t>block is valid (valid bit set)</a:t>
            </a:r>
            <a:endParaRPr lang="en-US" sz="1800" dirty="0"/>
          </a:p>
          <a:p>
            <a:pPr lvl="1">
              <a:defRPr/>
            </a:pPr>
            <a:r>
              <a:rPr lang="en-US" sz="1800" dirty="0">
                <a:ea typeface="+mn-ea"/>
              </a:rPr>
              <a:t>tag matches upper (</a:t>
            </a:r>
            <a:r>
              <a:rPr lang="en-US" sz="1800" i="1" dirty="0">
                <a:ea typeface="+mn-ea"/>
              </a:rPr>
              <a:t>m</a:t>
            </a:r>
            <a:r>
              <a:rPr lang="en-US" sz="1800" dirty="0">
                <a:ea typeface="+mn-ea"/>
              </a:rPr>
              <a:t> </a:t>
            </a:r>
            <a:r>
              <a:rPr lang="en-US" sz="1800" dirty="0">
                <a:latin typeface="Lucida Console" charset="0"/>
                <a:ea typeface="+mn-ea"/>
              </a:rPr>
              <a:t>-</a:t>
            </a:r>
            <a:r>
              <a:rPr lang="en-US" sz="1800" dirty="0">
                <a:ea typeface="+mn-ea"/>
              </a:rPr>
              <a:t> </a:t>
            </a:r>
            <a:r>
              <a:rPr lang="en-US" sz="1800" i="1" dirty="0">
                <a:ea typeface="+mn-ea"/>
              </a:rPr>
              <a:t>k</a:t>
            </a:r>
            <a:r>
              <a:rPr lang="en-US" sz="1800" dirty="0">
                <a:ea typeface="+mn-ea"/>
              </a:rPr>
              <a:t>) bits of </a:t>
            </a:r>
            <a:r>
              <a:rPr lang="en-US" sz="1800" i="1" dirty="0">
                <a:ea typeface="+mn-ea"/>
              </a:rPr>
              <a:t>m</a:t>
            </a:r>
            <a:r>
              <a:rPr lang="en-US" sz="1800" dirty="0">
                <a:ea typeface="+mn-ea"/>
              </a:rPr>
              <a:t>-bit address</a:t>
            </a:r>
          </a:p>
        </p:txBody>
      </p:sp>
      <p:grpSp>
        <p:nvGrpSpPr>
          <p:cNvPr id="29700" name="Group 4"/>
          <p:cNvGrpSpPr>
            <a:grpSpLocks noChangeAspect="1"/>
          </p:cNvGrpSpPr>
          <p:nvPr/>
        </p:nvGrpSpPr>
        <p:grpSpPr bwMode="auto">
          <a:xfrm>
            <a:off x="1335596" y="3012975"/>
            <a:ext cx="6472808" cy="2560320"/>
            <a:chOff x="475" y="2122"/>
            <a:chExt cx="5339" cy="2176"/>
          </a:xfrm>
        </p:grpSpPr>
        <p:sp>
          <p:nvSpPr>
            <p:cNvPr id="720901" name="Rectangle 5"/>
            <p:cNvSpPr>
              <a:spLocks noChangeArrowheads="1"/>
            </p:cNvSpPr>
            <p:nvPr/>
          </p:nvSpPr>
          <p:spPr bwMode="auto">
            <a:xfrm>
              <a:off x="4382" y="2338"/>
              <a:ext cx="792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2" name="Text Box 6"/>
            <p:cNvSpPr txBox="1">
              <a:spLocks noChangeArrowheads="1"/>
            </p:cNvSpPr>
            <p:nvPr/>
          </p:nvSpPr>
          <p:spPr bwMode="auto">
            <a:xfrm>
              <a:off x="2862" y="2317"/>
              <a:ext cx="386" cy="1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2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3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...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...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1022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1023</a:t>
              </a:r>
            </a:p>
          </p:txBody>
        </p:sp>
        <p:sp>
          <p:nvSpPr>
            <p:cNvPr id="720903" name="Text Box 7"/>
            <p:cNvSpPr txBox="1">
              <a:spLocks noChangeArrowheads="1"/>
            </p:cNvSpPr>
            <p:nvPr/>
          </p:nvSpPr>
          <p:spPr bwMode="auto">
            <a:xfrm>
              <a:off x="2820" y="2122"/>
              <a:ext cx="4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20904" name="Rectangle 8"/>
            <p:cNvSpPr>
              <a:spLocks noChangeArrowheads="1"/>
            </p:cNvSpPr>
            <p:nvPr/>
          </p:nvSpPr>
          <p:spPr bwMode="auto">
            <a:xfrm>
              <a:off x="4382" y="2502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5" name="Rectangle 9"/>
            <p:cNvSpPr>
              <a:spLocks noChangeArrowheads="1"/>
            </p:cNvSpPr>
            <p:nvPr/>
          </p:nvSpPr>
          <p:spPr bwMode="auto">
            <a:xfrm>
              <a:off x="4382" y="2666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6" name="Rectangle 10"/>
            <p:cNvSpPr>
              <a:spLocks noChangeArrowheads="1"/>
            </p:cNvSpPr>
            <p:nvPr/>
          </p:nvSpPr>
          <p:spPr bwMode="auto">
            <a:xfrm>
              <a:off x="4382" y="2829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7" name="Rectangle 11"/>
            <p:cNvSpPr>
              <a:spLocks noChangeArrowheads="1"/>
            </p:cNvSpPr>
            <p:nvPr/>
          </p:nvSpPr>
          <p:spPr bwMode="auto">
            <a:xfrm>
              <a:off x="3590" y="2338"/>
              <a:ext cx="792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8" name="Rectangle 12"/>
            <p:cNvSpPr>
              <a:spLocks noChangeArrowheads="1"/>
            </p:cNvSpPr>
            <p:nvPr/>
          </p:nvSpPr>
          <p:spPr bwMode="auto">
            <a:xfrm>
              <a:off x="3590" y="2502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09" name="Rectangle 13"/>
            <p:cNvSpPr>
              <a:spLocks noChangeArrowheads="1"/>
            </p:cNvSpPr>
            <p:nvPr/>
          </p:nvSpPr>
          <p:spPr bwMode="auto">
            <a:xfrm>
              <a:off x="3590" y="2666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0" name="Rectangle 14"/>
            <p:cNvSpPr>
              <a:spLocks noChangeArrowheads="1"/>
            </p:cNvSpPr>
            <p:nvPr/>
          </p:nvSpPr>
          <p:spPr bwMode="auto">
            <a:xfrm>
              <a:off x="3590" y="2829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1" name="Text Box 15"/>
            <p:cNvSpPr txBox="1">
              <a:spLocks noChangeArrowheads="1"/>
            </p:cNvSpPr>
            <p:nvPr/>
          </p:nvSpPr>
          <p:spPr bwMode="auto">
            <a:xfrm>
              <a:off x="3810" y="2122"/>
              <a:ext cx="32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20912" name="Text Box 16"/>
            <p:cNvSpPr txBox="1">
              <a:spLocks noChangeArrowheads="1"/>
            </p:cNvSpPr>
            <p:nvPr/>
          </p:nvSpPr>
          <p:spPr bwMode="auto">
            <a:xfrm>
              <a:off x="4551" y="2122"/>
              <a:ext cx="38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20913" name="Rectangle 17"/>
            <p:cNvSpPr>
              <a:spLocks noChangeArrowheads="1"/>
            </p:cNvSpPr>
            <p:nvPr/>
          </p:nvSpPr>
          <p:spPr bwMode="auto">
            <a:xfrm>
              <a:off x="3326" y="2338"/>
              <a:ext cx="264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4" name="Rectangle 18"/>
            <p:cNvSpPr>
              <a:spLocks noChangeArrowheads="1"/>
            </p:cNvSpPr>
            <p:nvPr/>
          </p:nvSpPr>
          <p:spPr bwMode="auto">
            <a:xfrm>
              <a:off x="3326" y="2502"/>
              <a:ext cx="264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5" name="Rectangle 19"/>
            <p:cNvSpPr>
              <a:spLocks noChangeArrowheads="1"/>
            </p:cNvSpPr>
            <p:nvPr/>
          </p:nvSpPr>
          <p:spPr bwMode="auto">
            <a:xfrm>
              <a:off x="3326" y="2666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6" name="Rectangle 20"/>
            <p:cNvSpPr>
              <a:spLocks noChangeArrowheads="1"/>
            </p:cNvSpPr>
            <p:nvPr/>
          </p:nvSpPr>
          <p:spPr bwMode="auto">
            <a:xfrm>
              <a:off x="3326" y="2829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7" name="Text Box 21"/>
            <p:cNvSpPr txBox="1">
              <a:spLocks noChangeArrowheads="1"/>
            </p:cNvSpPr>
            <p:nvPr/>
          </p:nvSpPr>
          <p:spPr bwMode="auto">
            <a:xfrm>
              <a:off x="3261" y="2122"/>
              <a:ext cx="405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Valid</a:t>
              </a:r>
            </a:p>
          </p:txBody>
        </p:sp>
        <p:sp>
          <p:nvSpPr>
            <p:cNvPr id="720918" name="Rectangle 22"/>
            <p:cNvSpPr>
              <a:spLocks noChangeArrowheads="1"/>
            </p:cNvSpPr>
            <p:nvPr/>
          </p:nvSpPr>
          <p:spPr bwMode="auto">
            <a:xfrm>
              <a:off x="475" y="2394"/>
              <a:ext cx="116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19" name="Rectangle 23"/>
            <p:cNvSpPr>
              <a:spLocks noChangeArrowheads="1"/>
            </p:cNvSpPr>
            <p:nvPr/>
          </p:nvSpPr>
          <p:spPr bwMode="auto">
            <a:xfrm>
              <a:off x="1637" y="2394"/>
              <a:ext cx="528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0" name="Rectangle 24"/>
            <p:cNvSpPr>
              <a:spLocks noChangeArrowheads="1"/>
            </p:cNvSpPr>
            <p:nvPr/>
          </p:nvSpPr>
          <p:spPr bwMode="auto">
            <a:xfrm>
              <a:off x="4382" y="2992"/>
              <a:ext cx="792" cy="162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1" name="Rectangle 25"/>
            <p:cNvSpPr>
              <a:spLocks noChangeArrowheads="1"/>
            </p:cNvSpPr>
            <p:nvPr/>
          </p:nvSpPr>
          <p:spPr bwMode="auto">
            <a:xfrm>
              <a:off x="3590" y="2992"/>
              <a:ext cx="792" cy="162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2" name="Rectangle 26"/>
            <p:cNvSpPr>
              <a:spLocks noChangeArrowheads="1"/>
            </p:cNvSpPr>
            <p:nvPr/>
          </p:nvSpPr>
          <p:spPr bwMode="auto">
            <a:xfrm>
              <a:off x="3326" y="2992"/>
              <a:ext cx="264" cy="162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3" name="Rectangle 27"/>
            <p:cNvSpPr>
              <a:spLocks noChangeArrowheads="1"/>
            </p:cNvSpPr>
            <p:nvPr/>
          </p:nvSpPr>
          <p:spPr bwMode="auto">
            <a:xfrm>
              <a:off x="4382" y="3154"/>
              <a:ext cx="792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4" name="Rectangle 28"/>
            <p:cNvSpPr>
              <a:spLocks noChangeArrowheads="1"/>
            </p:cNvSpPr>
            <p:nvPr/>
          </p:nvSpPr>
          <p:spPr bwMode="auto">
            <a:xfrm>
              <a:off x="3590" y="3154"/>
              <a:ext cx="792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5" name="Rectangle 29"/>
            <p:cNvSpPr>
              <a:spLocks noChangeArrowheads="1"/>
            </p:cNvSpPr>
            <p:nvPr/>
          </p:nvSpPr>
          <p:spPr bwMode="auto">
            <a:xfrm>
              <a:off x="3326" y="3154"/>
              <a:ext cx="264" cy="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6" name="Text Box 30"/>
            <p:cNvSpPr txBox="1">
              <a:spLocks noChangeArrowheads="1"/>
            </p:cNvSpPr>
            <p:nvPr/>
          </p:nvSpPr>
          <p:spPr bwMode="auto">
            <a:xfrm>
              <a:off x="773" y="2176"/>
              <a:ext cx="104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Address (32 bits)</a:t>
              </a:r>
            </a:p>
          </p:txBody>
        </p:sp>
        <p:sp>
          <p:nvSpPr>
            <p:cNvPr id="720927" name="Line 31"/>
            <p:cNvSpPr>
              <a:spLocks noChangeShapeType="1"/>
            </p:cNvSpPr>
            <p:nvPr/>
          </p:nvSpPr>
          <p:spPr bwMode="auto">
            <a:xfrm>
              <a:off x="1900" y="2557"/>
              <a:ext cx="0" cy="4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8" name="Rectangle 32"/>
            <p:cNvSpPr>
              <a:spLocks noChangeArrowheads="1"/>
            </p:cNvSpPr>
            <p:nvPr/>
          </p:nvSpPr>
          <p:spPr bwMode="auto">
            <a:xfrm>
              <a:off x="4382" y="3318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29" name="Rectangle 33"/>
            <p:cNvSpPr>
              <a:spLocks noChangeArrowheads="1"/>
            </p:cNvSpPr>
            <p:nvPr/>
          </p:nvSpPr>
          <p:spPr bwMode="auto">
            <a:xfrm>
              <a:off x="3590" y="3318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0" name="Rectangle 34"/>
            <p:cNvSpPr>
              <a:spLocks noChangeArrowheads="1"/>
            </p:cNvSpPr>
            <p:nvPr/>
          </p:nvSpPr>
          <p:spPr bwMode="auto">
            <a:xfrm>
              <a:off x="3326" y="3318"/>
              <a:ext cx="264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1" name="Rectangle 35"/>
            <p:cNvSpPr>
              <a:spLocks noChangeArrowheads="1"/>
            </p:cNvSpPr>
            <p:nvPr/>
          </p:nvSpPr>
          <p:spPr bwMode="auto">
            <a:xfrm>
              <a:off x="4382" y="3482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2" name="Rectangle 36"/>
            <p:cNvSpPr>
              <a:spLocks noChangeArrowheads="1"/>
            </p:cNvSpPr>
            <p:nvPr/>
          </p:nvSpPr>
          <p:spPr bwMode="auto">
            <a:xfrm>
              <a:off x="3590" y="3482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3" name="Rectangle 37"/>
            <p:cNvSpPr>
              <a:spLocks noChangeArrowheads="1"/>
            </p:cNvSpPr>
            <p:nvPr/>
          </p:nvSpPr>
          <p:spPr bwMode="auto">
            <a:xfrm>
              <a:off x="3326" y="3482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4" name="Line 38"/>
            <p:cNvSpPr>
              <a:spLocks noChangeShapeType="1"/>
            </p:cNvSpPr>
            <p:nvPr/>
          </p:nvSpPr>
          <p:spPr bwMode="auto">
            <a:xfrm>
              <a:off x="1900" y="3046"/>
              <a:ext cx="10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5" name="Line 39"/>
            <p:cNvSpPr>
              <a:spLocks noChangeShapeType="1"/>
            </p:cNvSpPr>
            <p:nvPr/>
          </p:nvSpPr>
          <p:spPr bwMode="auto">
            <a:xfrm>
              <a:off x="1109" y="2557"/>
              <a:ext cx="0" cy="1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6" name="Line 40"/>
            <p:cNvSpPr>
              <a:spLocks noChangeShapeType="1"/>
            </p:cNvSpPr>
            <p:nvPr/>
          </p:nvSpPr>
          <p:spPr bwMode="auto">
            <a:xfrm>
              <a:off x="1109" y="3970"/>
              <a:ext cx="269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7" name="Line 41"/>
            <p:cNvSpPr>
              <a:spLocks noChangeShapeType="1"/>
            </p:cNvSpPr>
            <p:nvPr/>
          </p:nvSpPr>
          <p:spPr bwMode="auto">
            <a:xfrm>
              <a:off x="3960" y="3046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38" name="Text Box 42"/>
            <p:cNvSpPr txBox="1">
              <a:spLocks noChangeArrowheads="1"/>
            </p:cNvSpPr>
            <p:nvPr/>
          </p:nvSpPr>
          <p:spPr bwMode="auto">
            <a:xfrm>
              <a:off x="3867" y="3884"/>
              <a:ext cx="20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 b="1">
                  <a:latin typeface="Trebuchet MS" charset="0"/>
                  <a:ea typeface="ＭＳ Ｐゴシック" charset="0"/>
                  <a:cs typeface="+mn-cs"/>
                </a:rPr>
                <a:t>=</a:t>
              </a:r>
            </a:p>
          </p:txBody>
        </p:sp>
        <p:sp>
          <p:nvSpPr>
            <p:cNvPr id="720939" name="Oval 43"/>
            <p:cNvSpPr>
              <a:spLocks noChangeArrowheads="1"/>
            </p:cNvSpPr>
            <p:nvPr/>
          </p:nvSpPr>
          <p:spPr bwMode="auto">
            <a:xfrm>
              <a:off x="3802" y="3862"/>
              <a:ext cx="316" cy="2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0" name="Text Box 44"/>
            <p:cNvSpPr txBox="1">
              <a:spLocks noChangeArrowheads="1"/>
            </p:cNvSpPr>
            <p:nvPr/>
          </p:nvSpPr>
          <p:spPr bwMode="auto">
            <a:xfrm>
              <a:off x="5289" y="2882"/>
              <a:ext cx="525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To CPU</a:t>
              </a:r>
            </a:p>
          </p:txBody>
        </p:sp>
        <p:sp>
          <p:nvSpPr>
            <p:cNvPr id="720941" name="Line 45"/>
            <p:cNvSpPr>
              <a:spLocks noChangeShapeType="1"/>
            </p:cNvSpPr>
            <p:nvPr/>
          </p:nvSpPr>
          <p:spPr bwMode="auto">
            <a:xfrm>
              <a:off x="3485" y="3046"/>
              <a:ext cx="0" cy="1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2" name="Line 46"/>
            <p:cNvSpPr>
              <a:spLocks noChangeShapeType="1"/>
            </p:cNvSpPr>
            <p:nvPr/>
          </p:nvSpPr>
          <p:spPr bwMode="auto">
            <a:xfrm>
              <a:off x="3485" y="4242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3" name="Line 47"/>
            <p:cNvSpPr>
              <a:spLocks noChangeShapeType="1"/>
            </p:cNvSpPr>
            <p:nvPr/>
          </p:nvSpPr>
          <p:spPr bwMode="auto">
            <a:xfrm>
              <a:off x="4751" y="3101"/>
              <a:ext cx="105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4" name="Line 48"/>
            <p:cNvSpPr>
              <a:spLocks noChangeShapeType="1"/>
            </p:cNvSpPr>
            <p:nvPr/>
          </p:nvSpPr>
          <p:spPr bwMode="auto">
            <a:xfrm>
              <a:off x="4118" y="3970"/>
              <a:ext cx="42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5" name="AutoShape 49"/>
            <p:cNvSpPr>
              <a:spLocks noChangeArrowheads="1"/>
            </p:cNvSpPr>
            <p:nvPr/>
          </p:nvSpPr>
          <p:spPr bwMode="auto">
            <a:xfrm>
              <a:off x="4541" y="3917"/>
              <a:ext cx="474" cy="381"/>
            </a:xfrm>
            <a:prstGeom prst="flowChartDelay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6" name="Line 50"/>
            <p:cNvSpPr>
              <a:spLocks noChangeShapeType="1"/>
            </p:cNvSpPr>
            <p:nvPr/>
          </p:nvSpPr>
          <p:spPr bwMode="auto">
            <a:xfrm>
              <a:off x="5015" y="4080"/>
              <a:ext cx="7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7" name="Text Box 51"/>
            <p:cNvSpPr txBox="1">
              <a:spLocks noChangeArrowheads="1"/>
            </p:cNvSpPr>
            <p:nvPr/>
          </p:nvSpPr>
          <p:spPr bwMode="auto">
            <a:xfrm>
              <a:off x="5397" y="3862"/>
              <a:ext cx="293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Hit</a:t>
              </a:r>
            </a:p>
          </p:txBody>
        </p:sp>
        <p:sp>
          <p:nvSpPr>
            <p:cNvPr id="720948" name="Line 52"/>
            <p:cNvSpPr>
              <a:spLocks noChangeShapeType="1"/>
            </p:cNvSpPr>
            <p:nvPr/>
          </p:nvSpPr>
          <p:spPr bwMode="auto">
            <a:xfrm flipV="1">
              <a:off x="1795" y="2774"/>
              <a:ext cx="211" cy="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49" name="Line 53"/>
            <p:cNvSpPr>
              <a:spLocks noChangeShapeType="1"/>
            </p:cNvSpPr>
            <p:nvPr/>
          </p:nvSpPr>
          <p:spPr bwMode="auto">
            <a:xfrm flipV="1">
              <a:off x="1003" y="2774"/>
              <a:ext cx="211" cy="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0950" name="Text Box 54"/>
            <p:cNvSpPr txBox="1">
              <a:spLocks noChangeArrowheads="1"/>
            </p:cNvSpPr>
            <p:nvPr/>
          </p:nvSpPr>
          <p:spPr bwMode="auto">
            <a:xfrm>
              <a:off x="1639" y="2610"/>
              <a:ext cx="25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10</a:t>
              </a:r>
            </a:p>
          </p:txBody>
        </p:sp>
        <p:sp>
          <p:nvSpPr>
            <p:cNvPr id="720951" name="Text Box 55"/>
            <p:cNvSpPr txBox="1">
              <a:spLocks noChangeArrowheads="1"/>
            </p:cNvSpPr>
            <p:nvPr/>
          </p:nvSpPr>
          <p:spPr bwMode="auto">
            <a:xfrm>
              <a:off x="847" y="2610"/>
              <a:ext cx="25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22</a:t>
              </a:r>
            </a:p>
          </p:txBody>
        </p:sp>
        <p:sp>
          <p:nvSpPr>
            <p:cNvPr id="720952" name="Text Box 56"/>
            <p:cNvSpPr txBox="1">
              <a:spLocks noChangeArrowheads="1"/>
            </p:cNvSpPr>
            <p:nvPr/>
          </p:nvSpPr>
          <p:spPr bwMode="auto">
            <a:xfrm>
              <a:off x="2135" y="2829"/>
              <a:ext cx="4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20953" name="Text Box 57"/>
            <p:cNvSpPr txBox="1">
              <a:spLocks noChangeArrowheads="1"/>
            </p:cNvSpPr>
            <p:nvPr/>
          </p:nvSpPr>
          <p:spPr bwMode="auto">
            <a:xfrm>
              <a:off x="2172" y="3754"/>
              <a:ext cx="32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7E82CB7-6B84-1345-806B-5E0295F72200}"/>
              </a:ext>
            </a:extLst>
          </p:cNvPr>
          <p:cNvSpPr/>
          <p:nvPr/>
        </p:nvSpPr>
        <p:spPr>
          <a:xfrm>
            <a:off x="1688462" y="5876029"/>
            <a:ext cx="6527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24FB3"/>
                </a:solidFill>
              </a:rPr>
              <a:t>32-bit memory address and a 2</a:t>
            </a:r>
            <a:r>
              <a:rPr lang="en-US" baseline="36000" dirty="0">
                <a:solidFill>
                  <a:srgbClr val="224FB3"/>
                </a:solidFill>
              </a:rPr>
              <a:t>10</a:t>
            </a:r>
            <a:r>
              <a:rPr lang="en-US" dirty="0">
                <a:solidFill>
                  <a:srgbClr val="224FB3"/>
                </a:solidFill>
              </a:rPr>
              <a:t>-byte cache (2</a:t>
            </a:r>
            <a:r>
              <a:rPr lang="en-US" baseline="36000" dirty="0">
                <a:solidFill>
                  <a:srgbClr val="224FB3"/>
                </a:solidFill>
              </a:rPr>
              <a:t>10</a:t>
            </a:r>
            <a:r>
              <a:rPr lang="en-US" dirty="0">
                <a:solidFill>
                  <a:srgbClr val="224FB3"/>
                </a:solidFill>
              </a:rPr>
              <a:t>=1024)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7C17F-6302-E740-B503-E9C3F29E93F1}"/>
              </a:ext>
            </a:extLst>
          </p:cNvPr>
          <p:cNvSpPr/>
          <p:nvPr/>
        </p:nvSpPr>
        <p:spPr>
          <a:xfrm>
            <a:off x="6390775" y="1857517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dirty="0"/>
              <a:t>data sent to CPU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DF98208-5B5F-F849-A003-3997207F4157}"/>
              </a:ext>
            </a:extLst>
          </p:cNvPr>
          <p:cNvSpPr/>
          <p:nvPr/>
        </p:nvSpPr>
        <p:spPr>
          <a:xfrm>
            <a:off x="5911408" y="1708217"/>
            <a:ext cx="456801" cy="6772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C288B-1B45-5145-99A0-B4A9442E31A4}"/>
              </a:ext>
            </a:extLst>
          </p:cNvPr>
          <p:cNvCxnSpPr>
            <a:cxnSpLocks/>
          </p:cNvCxnSpPr>
          <p:nvPr/>
        </p:nvCxnSpPr>
        <p:spPr>
          <a:xfrm>
            <a:off x="6370473" y="2042183"/>
            <a:ext cx="403726" cy="4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D7506351-4DD0-F649-89DE-71AF3E89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9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Loading </a:t>
            </a:r>
            <a:r>
              <a:rPr lang="en-US" dirty="0">
                <a:cs typeface="+mj-cs"/>
              </a:rPr>
              <a:t>B</a:t>
            </a:r>
            <a:r>
              <a:rPr lang="en-US" dirty="0">
                <a:ea typeface="+mj-ea"/>
                <a:cs typeface="+mj-cs"/>
              </a:rPr>
              <a:t>lock </a:t>
            </a:r>
            <a:r>
              <a:rPr lang="en-US" dirty="0">
                <a:cs typeface="+mj-cs"/>
              </a:rPr>
              <a:t>I</a:t>
            </a:r>
            <a:r>
              <a:rPr lang="en-US" dirty="0">
                <a:ea typeface="+mj-ea"/>
                <a:cs typeface="+mj-cs"/>
              </a:rPr>
              <a:t>nto </a:t>
            </a:r>
            <a:r>
              <a:rPr lang="en-US" dirty="0">
                <a:cs typeface="+mj-cs"/>
              </a:rPr>
              <a:t>C</a:t>
            </a:r>
            <a:r>
              <a:rPr lang="en-US" dirty="0">
                <a:ea typeface="+mj-ea"/>
                <a:cs typeface="+mj-cs"/>
              </a:rPr>
              <a:t>ache</a:t>
            </a:r>
          </a:p>
        </p:txBody>
      </p:sp>
      <p:sp>
        <p:nvSpPr>
          <p:cNvPr id="722947" name="AutoShape 3"/>
          <p:cNvSpPr>
            <a:spLocks noGrp="1" noChangeArrowheads="1"/>
          </p:cNvSpPr>
          <p:nvPr>
            <p:ph idx="1"/>
          </p:nvPr>
        </p:nvSpPr>
        <p:spPr>
          <a:xfrm>
            <a:off x="381000" y="1084099"/>
            <a:ext cx="8382000" cy="5029200"/>
          </a:xfrm>
          <a:prstGeom prst="roundRect">
            <a:avLst>
              <a:gd name="adj" fmla="val 1042"/>
            </a:avLst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b="0" dirty="0">
                <a:latin typeface="Arial" charset="0"/>
                <a:ea typeface="MS PGothic" charset="0"/>
              </a:rPr>
              <a:t>After data read from main memory, putting a copy of that data into the cache is straightforward.</a:t>
            </a:r>
          </a:p>
          <a:p>
            <a:pPr lvl="1"/>
            <a:r>
              <a:rPr lang="en-US" sz="2000" dirty="0">
                <a:latin typeface="Arial" charset="0"/>
                <a:ea typeface="MS PGothic" charset="0"/>
              </a:rPr>
              <a:t>The lowest </a:t>
            </a:r>
            <a:r>
              <a:rPr lang="en-US" sz="2000" i="1" dirty="0">
                <a:latin typeface="Arial" charset="0"/>
                <a:ea typeface="MS PGothic" charset="0"/>
              </a:rPr>
              <a:t>k</a:t>
            </a:r>
            <a:r>
              <a:rPr lang="en-US" sz="2000" dirty="0">
                <a:latin typeface="Arial" charset="0"/>
                <a:ea typeface="MS PGothic" charset="0"/>
              </a:rPr>
              <a:t> bits of the block address specify a cache block</a:t>
            </a:r>
          </a:p>
          <a:p>
            <a:pPr lvl="1"/>
            <a:r>
              <a:rPr lang="en-US" sz="2000" dirty="0">
                <a:latin typeface="Arial" charset="0"/>
                <a:ea typeface="MS PGothic" charset="0"/>
              </a:rPr>
              <a:t>The upper (</a:t>
            </a:r>
            <a:r>
              <a:rPr lang="en-US" sz="2000" i="1" dirty="0">
                <a:latin typeface="Arial" charset="0"/>
                <a:ea typeface="MS PGothic" charset="0"/>
              </a:rPr>
              <a:t>m</a:t>
            </a:r>
            <a:r>
              <a:rPr lang="en-US" sz="2000" dirty="0">
                <a:latin typeface="Arial" charset="0"/>
                <a:ea typeface="MS PGothic" charset="0"/>
              </a:rPr>
              <a:t> </a:t>
            </a:r>
            <a:r>
              <a:rPr lang="en-US" sz="2000" dirty="0">
                <a:latin typeface="Lucida Console" charset="0"/>
                <a:ea typeface="MS PGothic" charset="0"/>
              </a:rPr>
              <a:t>-</a:t>
            </a:r>
            <a:r>
              <a:rPr lang="en-US" sz="2000" dirty="0">
                <a:latin typeface="Arial" charset="0"/>
                <a:ea typeface="MS PGothic" charset="0"/>
              </a:rPr>
              <a:t> </a:t>
            </a:r>
            <a:r>
              <a:rPr lang="en-US" sz="2000" i="1" dirty="0">
                <a:latin typeface="Arial" charset="0"/>
                <a:ea typeface="MS PGothic" charset="0"/>
              </a:rPr>
              <a:t>k</a:t>
            </a:r>
            <a:r>
              <a:rPr lang="en-US" sz="2000" dirty="0">
                <a:latin typeface="Arial" charset="0"/>
                <a:ea typeface="MS PGothic" charset="0"/>
              </a:rPr>
              <a:t>) address bits are stored in the block</a:t>
            </a:r>
            <a:r>
              <a:rPr lang="ja-JP" altLang="en-US" sz="2000" dirty="0">
                <a:latin typeface="Arial" charset="0"/>
                <a:ea typeface="MS PGothic" charset="0"/>
              </a:rPr>
              <a:t>’</a:t>
            </a:r>
            <a:r>
              <a:rPr lang="en-US" altLang="ja-JP" sz="2000" dirty="0">
                <a:latin typeface="Arial" charset="0"/>
                <a:ea typeface="MS PGothic" charset="0"/>
              </a:rPr>
              <a:t>s tag field</a:t>
            </a:r>
          </a:p>
          <a:p>
            <a:pPr lvl="1"/>
            <a:r>
              <a:rPr lang="en-US" sz="2000" dirty="0">
                <a:latin typeface="Arial" charset="0"/>
                <a:ea typeface="MS PGothic" charset="0"/>
              </a:rPr>
              <a:t>The data from main memory is stored in the block</a:t>
            </a:r>
            <a:r>
              <a:rPr lang="ja-JP" altLang="en-US" sz="2000" dirty="0">
                <a:latin typeface="Arial" charset="0"/>
                <a:ea typeface="MS PGothic" charset="0"/>
              </a:rPr>
              <a:t>’</a:t>
            </a:r>
            <a:r>
              <a:rPr lang="en-US" altLang="ja-JP" sz="2000" dirty="0">
                <a:latin typeface="Arial" charset="0"/>
                <a:ea typeface="MS PGothic" charset="0"/>
              </a:rPr>
              <a:t>s data field</a:t>
            </a:r>
          </a:p>
          <a:p>
            <a:pPr lvl="1"/>
            <a:r>
              <a:rPr lang="en-US" sz="2000" dirty="0">
                <a:latin typeface="Arial" charset="0"/>
                <a:ea typeface="MS PGothic" charset="0"/>
              </a:rPr>
              <a:t>The valid bit is set to 1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181100" y="3505290"/>
            <a:ext cx="6781800" cy="2819400"/>
            <a:chOff x="778" y="2346"/>
            <a:chExt cx="4699" cy="2013"/>
          </a:xfrm>
        </p:grpSpPr>
        <p:sp>
          <p:nvSpPr>
            <p:cNvPr id="722949" name="Rectangle 5"/>
            <p:cNvSpPr>
              <a:spLocks noChangeArrowheads="1"/>
            </p:cNvSpPr>
            <p:nvPr/>
          </p:nvSpPr>
          <p:spPr bwMode="auto">
            <a:xfrm>
              <a:off x="4685" y="2562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0" name="Text Box 6"/>
            <p:cNvSpPr txBox="1">
              <a:spLocks noChangeArrowheads="1"/>
            </p:cNvSpPr>
            <p:nvPr/>
          </p:nvSpPr>
          <p:spPr bwMode="auto">
            <a:xfrm>
              <a:off x="3226" y="2541"/>
              <a:ext cx="263" cy="1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0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2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3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...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 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...</a:t>
              </a:r>
            </a:p>
            <a:p>
              <a:pPr algn="ctr">
                <a:spcBef>
                  <a:spcPct val="8000"/>
                </a:spcBef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...</a:t>
              </a:r>
            </a:p>
          </p:txBody>
        </p:sp>
        <p:sp>
          <p:nvSpPr>
            <p:cNvPr id="722951" name="Text Box 7"/>
            <p:cNvSpPr txBox="1">
              <a:spLocks noChangeArrowheads="1"/>
            </p:cNvSpPr>
            <p:nvPr/>
          </p:nvSpPr>
          <p:spPr bwMode="auto">
            <a:xfrm>
              <a:off x="3123" y="2346"/>
              <a:ext cx="4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22952" name="Rectangle 8"/>
            <p:cNvSpPr>
              <a:spLocks noChangeArrowheads="1"/>
            </p:cNvSpPr>
            <p:nvPr/>
          </p:nvSpPr>
          <p:spPr bwMode="auto">
            <a:xfrm>
              <a:off x="4685" y="2727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3" name="Rectangle 9"/>
            <p:cNvSpPr>
              <a:spLocks noChangeArrowheads="1"/>
            </p:cNvSpPr>
            <p:nvPr/>
          </p:nvSpPr>
          <p:spPr bwMode="auto">
            <a:xfrm>
              <a:off x="4685" y="2890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4" name="Rectangle 10"/>
            <p:cNvSpPr>
              <a:spLocks noChangeArrowheads="1"/>
            </p:cNvSpPr>
            <p:nvPr/>
          </p:nvSpPr>
          <p:spPr bwMode="auto">
            <a:xfrm>
              <a:off x="4685" y="3053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5" name="Rectangle 11"/>
            <p:cNvSpPr>
              <a:spLocks noChangeArrowheads="1"/>
            </p:cNvSpPr>
            <p:nvPr/>
          </p:nvSpPr>
          <p:spPr bwMode="auto">
            <a:xfrm>
              <a:off x="3893" y="2562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6" name="Rectangle 12"/>
            <p:cNvSpPr>
              <a:spLocks noChangeArrowheads="1"/>
            </p:cNvSpPr>
            <p:nvPr/>
          </p:nvSpPr>
          <p:spPr bwMode="auto">
            <a:xfrm>
              <a:off x="3893" y="2727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7" name="Rectangle 13"/>
            <p:cNvSpPr>
              <a:spLocks noChangeArrowheads="1"/>
            </p:cNvSpPr>
            <p:nvPr/>
          </p:nvSpPr>
          <p:spPr bwMode="auto">
            <a:xfrm>
              <a:off x="3893" y="2890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8" name="Rectangle 14"/>
            <p:cNvSpPr>
              <a:spLocks noChangeArrowheads="1"/>
            </p:cNvSpPr>
            <p:nvPr/>
          </p:nvSpPr>
          <p:spPr bwMode="auto">
            <a:xfrm>
              <a:off x="3893" y="3053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59" name="Text Box 15"/>
            <p:cNvSpPr txBox="1">
              <a:spLocks noChangeArrowheads="1"/>
            </p:cNvSpPr>
            <p:nvPr/>
          </p:nvSpPr>
          <p:spPr bwMode="auto">
            <a:xfrm>
              <a:off x="4110" y="2346"/>
              <a:ext cx="3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22960" name="Text Box 16"/>
            <p:cNvSpPr txBox="1">
              <a:spLocks noChangeArrowheads="1"/>
            </p:cNvSpPr>
            <p:nvPr/>
          </p:nvSpPr>
          <p:spPr bwMode="auto">
            <a:xfrm>
              <a:off x="4853" y="2346"/>
              <a:ext cx="38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22961" name="Rectangle 17"/>
            <p:cNvSpPr>
              <a:spLocks noChangeArrowheads="1"/>
            </p:cNvSpPr>
            <p:nvPr/>
          </p:nvSpPr>
          <p:spPr bwMode="auto">
            <a:xfrm>
              <a:off x="3629" y="2562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2" name="Rectangle 18"/>
            <p:cNvSpPr>
              <a:spLocks noChangeArrowheads="1"/>
            </p:cNvSpPr>
            <p:nvPr/>
          </p:nvSpPr>
          <p:spPr bwMode="auto">
            <a:xfrm>
              <a:off x="3629" y="2727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3333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3" name="Rectangle 19"/>
            <p:cNvSpPr>
              <a:spLocks noChangeArrowheads="1"/>
            </p:cNvSpPr>
            <p:nvPr/>
          </p:nvSpPr>
          <p:spPr bwMode="auto">
            <a:xfrm>
              <a:off x="3629" y="2890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99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4" name="Rectangle 20"/>
            <p:cNvSpPr>
              <a:spLocks noChangeArrowheads="1"/>
            </p:cNvSpPr>
            <p:nvPr/>
          </p:nvSpPr>
          <p:spPr bwMode="auto">
            <a:xfrm>
              <a:off x="3629" y="3053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5" name="Text Box 21"/>
            <p:cNvSpPr txBox="1">
              <a:spLocks noChangeArrowheads="1"/>
            </p:cNvSpPr>
            <p:nvPr/>
          </p:nvSpPr>
          <p:spPr bwMode="auto">
            <a:xfrm>
              <a:off x="3563" y="2346"/>
              <a:ext cx="405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Valid</a:t>
              </a:r>
            </a:p>
          </p:txBody>
        </p:sp>
        <p:sp>
          <p:nvSpPr>
            <p:cNvPr id="722966" name="Rectangle 22"/>
            <p:cNvSpPr>
              <a:spLocks noChangeArrowheads="1"/>
            </p:cNvSpPr>
            <p:nvPr/>
          </p:nvSpPr>
          <p:spPr bwMode="auto">
            <a:xfrm>
              <a:off x="778" y="2618"/>
              <a:ext cx="116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7" name="Rectangle 23"/>
            <p:cNvSpPr>
              <a:spLocks noChangeArrowheads="1"/>
            </p:cNvSpPr>
            <p:nvPr/>
          </p:nvSpPr>
          <p:spPr bwMode="auto">
            <a:xfrm>
              <a:off x="1940" y="2618"/>
              <a:ext cx="528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8" name="Rectangle 24"/>
            <p:cNvSpPr>
              <a:spLocks noChangeArrowheads="1"/>
            </p:cNvSpPr>
            <p:nvPr/>
          </p:nvSpPr>
          <p:spPr bwMode="auto">
            <a:xfrm>
              <a:off x="4685" y="3216"/>
              <a:ext cx="792" cy="161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69" name="Rectangle 25"/>
            <p:cNvSpPr>
              <a:spLocks noChangeArrowheads="1"/>
            </p:cNvSpPr>
            <p:nvPr/>
          </p:nvSpPr>
          <p:spPr bwMode="auto">
            <a:xfrm>
              <a:off x="3893" y="3216"/>
              <a:ext cx="792" cy="161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0" name="Rectangle 26"/>
            <p:cNvSpPr>
              <a:spLocks noChangeArrowheads="1"/>
            </p:cNvSpPr>
            <p:nvPr/>
          </p:nvSpPr>
          <p:spPr bwMode="auto">
            <a:xfrm>
              <a:off x="3629" y="3216"/>
              <a:ext cx="264" cy="161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1" name="Rectangle 27"/>
            <p:cNvSpPr>
              <a:spLocks noChangeArrowheads="1"/>
            </p:cNvSpPr>
            <p:nvPr/>
          </p:nvSpPr>
          <p:spPr bwMode="auto">
            <a:xfrm>
              <a:off x="4685" y="3379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2" name="Rectangle 28"/>
            <p:cNvSpPr>
              <a:spLocks noChangeArrowheads="1"/>
            </p:cNvSpPr>
            <p:nvPr/>
          </p:nvSpPr>
          <p:spPr bwMode="auto">
            <a:xfrm>
              <a:off x="3893" y="3379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3" name="Rectangle 29"/>
            <p:cNvSpPr>
              <a:spLocks noChangeArrowheads="1"/>
            </p:cNvSpPr>
            <p:nvPr/>
          </p:nvSpPr>
          <p:spPr bwMode="auto">
            <a:xfrm>
              <a:off x="3629" y="3379"/>
              <a:ext cx="264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4" name="Text Box 30"/>
            <p:cNvSpPr txBox="1">
              <a:spLocks noChangeArrowheads="1"/>
            </p:cNvSpPr>
            <p:nvPr/>
          </p:nvSpPr>
          <p:spPr bwMode="auto">
            <a:xfrm>
              <a:off x="1076" y="2400"/>
              <a:ext cx="104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Address (32 bits)</a:t>
              </a:r>
            </a:p>
          </p:txBody>
        </p:sp>
        <p:sp>
          <p:nvSpPr>
            <p:cNvPr id="722975" name="Line 31"/>
            <p:cNvSpPr>
              <a:spLocks noChangeShapeType="1"/>
            </p:cNvSpPr>
            <p:nvPr/>
          </p:nvSpPr>
          <p:spPr bwMode="auto">
            <a:xfrm>
              <a:off x="2204" y="2781"/>
              <a:ext cx="0" cy="4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6" name="Rectangle 32"/>
            <p:cNvSpPr>
              <a:spLocks noChangeArrowheads="1"/>
            </p:cNvSpPr>
            <p:nvPr/>
          </p:nvSpPr>
          <p:spPr bwMode="auto">
            <a:xfrm>
              <a:off x="4685" y="3543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7" name="Rectangle 33"/>
            <p:cNvSpPr>
              <a:spLocks noChangeArrowheads="1"/>
            </p:cNvSpPr>
            <p:nvPr/>
          </p:nvSpPr>
          <p:spPr bwMode="auto">
            <a:xfrm>
              <a:off x="3893" y="3543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8" name="Rectangle 34"/>
            <p:cNvSpPr>
              <a:spLocks noChangeArrowheads="1"/>
            </p:cNvSpPr>
            <p:nvPr/>
          </p:nvSpPr>
          <p:spPr bwMode="auto">
            <a:xfrm>
              <a:off x="3629" y="3543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79" name="Rectangle 35"/>
            <p:cNvSpPr>
              <a:spLocks noChangeArrowheads="1"/>
            </p:cNvSpPr>
            <p:nvPr/>
          </p:nvSpPr>
          <p:spPr bwMode="auto">
            <a:xfrm>
              <a:off x="4685" y="3706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0" name="Rectangle 36"/>
            <p:cNvSpPr>
              <a:spLocks noChangeArrowheads="1"/>
            </p:cNvSpPr>
            <p:nvPr/>
          </p:nvSpPr>
          <p:spPr bwMode="auto">
            <a:xfrm>
              <a:off x="3893" y="3706"/>
              <a:ext cx="792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1" name="Rectangle 37"/>
            <p:cNvSpPr>
              <a:spLocks noChangeArrowheads="1"/>
            </p:cNvSpPr>
            <p:nvPr/>
          </p:nvSpPr>
          <p:spPr bwMode="auto">
            <a:xfrm>
              <a:off x="3629" y="3706"/>
              <a:ext cx="264" cy="1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2" name="Line 38"/>
            <p:cNvSpPr>
              <a:spLocks noChangeShapeType="1"/>
            </p:cNvSpPr>
            <p:nvPr/>
          </p:nvSpPr>
          <p:spPr bwMode="auto">
            <a:xfrm>
              <a:off x="2204" y="3271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3" name="Line 39"/>
            <p:cNvSpPr>
              <a:spLocks noChangeShapeType="1"/>
            </p:cNvSpPr>
            <p:nvPr/>
          </p:nvSpPr>
          <p:spPr bwMode="auto">
            <a:xfrm>
              <a:off x="1412" y="2781"/>
              <a:ext cx="0" cy="7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4" name="Line 40"/>
            <p:cNvSpPr>
              <a:spLocks noChangeShapeType="1"/>
            </p:cNvSpPr>
            <p:nvPr/>
          </p:nvSpPr>
          <p:spPr bwMode="auto">
            <a:xfrm>
              <a:off x="1412" y="3489"/>
              <a:ext cx="28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5" name="Line 41"/>
            <p:cNvSpPr>
              <a:spLocks noChangeShapeType="1"/>
            </p:cNvSpPr>
            <p:nvPr/>
          </p:nvSpPr>
          <p:spPr bwMode="auto">
            <a:xfrm>
              <a:off x="4263" y="3271"/>
              <a:ext cx="0" cy="2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6" name="Line 42"/>
            <p:cNvSpPr>
              <a:spLocks noChangeShapeType="1"/>
            </p:cNvSpPr>
            <p:nvPr/>
          </p:nvSpPr>
          <p:spPr bwMode="auto">
            <a:xfrm flipV="1">
              <a:off x="2098" y="2999"/>
              <a:ext cx="211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7" name="Line 43"/>
            <p:cNvSpPr>
              <a:spLocks noChangeShapeType="1"/>
            </p:cNvSpPr>
            <p:nvPr/>
          </p:nvSpPr>
          <p:spPr bwMode="auto">
            <a:xfrm flipV="1">
              <a:off x="1306" y="2999"/>
              <a:ext cx="211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88" name="Text Box 44"/>
            <p:cNvSpPr txBox="1">
              <a:spLocks noChangeArrowheads="1"/>
            </p:cNvSpPr>
            <p:nvPr/>
          </p:nvSpPr>
          <p:spPr bwMode="auto">
            <a:xfrm>
              <a:off x="1942" y="2835"/>
              <a:ext cx="25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10</a:t>
              </a:r>
            </a:p>
          </p:txBody>
        </p:sp>
        <p:sp>
          <p:nvSpPr>
            <p:cNvPr id="722989" name="Text Box 45"/>
            <p:cNvSpPr txBox="1">
              <a:spLocks noChangeArrowheads="1"/>
            </p:cNvSpPr>
            <p:nvPr/>
          </p:nvSpPr>
          <p:spPr bwMode="auto">
            <a:xfrm>
              <a:off x="1150" y="2835"/>
              <a:ext cx="25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22</a:t>
              </a:r>
            </a:p>
          </p:txBody>
        </p:sp>
        <p:sp>
          <p:nvSpPr>
            <p:cNvPr id="722990" name="Text Box 46"/>
            <p:cNvSpPr txBox="1">
              <a:spLocks noChangeArrowheads="1"/>
            </p:cNvSpPr>
            <p:nvPr/>
          </p:nvSpPr>
          <p:spPr bwMode="auto">
            <a:xfrm>
              <a:off x="2438" y="3053"/>
              <a:ext cx="427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Index</a:t>
              </a:r>
            </a:p>
          </p:txBody>
        </p:sp>
        <p:sp>
          <p:nvSpPr>
            <p:cNvPr id="722991" name="Text Box 47"/>
            <p:cNvSpPr txBox="1">
              <a:spLocks noChangeArrowheads="1"/>
            </p:cNvSpPr>
            <p:nvPr/>
          </p:nvSpPr>
          <p:spPr bwMode="auto">
            <a:xfrm>
              <a:off x="2474" y="3271"/>
              <a:ext cx="32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Tag</a:t>
              </a:r>
            </a:p>
          </p:txBody>
        </p:sp>
        <p:sp>
          <p:nvSpPr>
            <p:cNvPr id="722992" name="Rectangle 48"/>
            <p:cNvSpPr>
              <a:spLocks noChangeArrowheads="1"/>
            </p:cNvSpPr>
            <p:nvPr/>
          </p:nvSpPr>
          <p:spPr bwMode="auto">
            <a:xfrm>
              <a:off x="1306" y="3892"/>
              <a:ext cx="792" cy="1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93" name="Text Box 49"/>
            <p:cNvSpPr txBox="1">
              <a:spLocks noChangeArrowheads="1"/>
            </p:cNvSpPr>
            <p:nvPr/>
          </p:nvSpPr>
          <p:spPr bwMode="auto">
            <a:xfrm>
              <a:off x="1527" y="3676"/>
              <a:ext cx="38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Data</a:t>
              </a:r>
            </a:p>
          </p:txBody>
        </p:sp>
        <p:sp>
          <p:nvSpPr>
            <p:cNvPr id="722994" name="Line 50"/>
            <p:cNvSpPr>
              <a:spLocks noChangeShapeType="1"/>
            </p:cNvSpPr>
            <p:nvPr/>
          </p:nvSpPr>
          <p:spPr bwMode="auto">
            <a:xfrm>
              <a:off x="1676" y="3978"/>
              <a:ext cx="33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95" name="Line 51"/>
            <p:cNvSpPr>
              <a:spLocks noChangeShapeType="1"/>
            </p:cNvSpPr>
            <p:nvPr/>
          </p:nvSpPr>
          <p:spPr bwMode="auto">
            <a:xfrm>
              <a:off x="5055" y="3271"/>
              <a:ext cx="0" cy="7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96" name="Line 52"/>
            <p:cNvSpPr>
              <a:spLocks noChangeShapeType="1"/>
            </p:cNvSpPr>
            <p:nvPr/>
          </p:nvSpPr>
          <p:spPr bwMode="auto">
            <a:xfrm>
              <a:off x="3787" y="3271"/>
              <a:ext cx="0" cy="8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722997" name="Text Box 53"/>
            <p:cNvSpPr txBox="1">
              <a:spLocks noChangeArrowheads="1"/>
            </p:cNvSpPr>
            <p:nvPr/>
          </p:nvSpPr>
          <p:spPr bwMode="auto">
            <a:xfrm>
              <a:off x="3679" y="4141"/>
              <a:ext cx="19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chemeClr val="accent2">
                          <a:gamma/>
                          <a:tint val="33725"/>
                          <a:invGamma/>
                        </a:schemeClr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63500" dir="858780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 anchor="ctr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rebuchet MS" charset="0"/>
                  <a:ea typeface="ＭＳ Ｐゴシック" charset="0"/>
                  <a:cs typeface="+mn-cs"/>
                </a:rPr>
                <a:t>1</a:t>
              </a:r>
            </a:p>
          </p:txBody>
        </p:sp>
      </p:grp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4C300664-8FA6-4246-A958-36A149B5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2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Sets and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95019" y="2157742"/>
          <a:ext cx="45918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7270" y="2360957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number of</a:t>
            </a:r>
          </a:p>
          <a:p>
            <a:pPr algn="ctr"/>
            <a:r>
              <a:rPr lang="en-US" dirty="0"/>
              <a:t>cache lines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567" y="1593602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n-ways</a:t>
            </a:r>
            <a:r>
              <a:rPr lang="en-US" dirty="0"/>
              <a:t>: number of blocks per 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212" y="3866789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n</a:t>
            </a:r>
            <a:r>
              <a:rPr lang="en-US" dirty="0"/>
              <a:t>-way set associative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41DE7-8063-554A-84A7-C578BACAADA3}"/>
              </a:ext>
            </a:extLst>
          </p:cNvPr>
          <p:cNvSpPr/>
          <p:nvPr/>
        </p:nvSpPr>
        <p:spPr>
          <a:xfrm>
            <a:off x="2295019" y="2156118"/>
            <a:ext cx="4591880" cy="360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1757BA-B593-E54E-A5B0-2F33FA3ABF4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886899" y="2156118"/>
            <a:ext cx="527029" cy="18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66F548-5481-E045-A178-8B1E3AEE04CE}"/>
              </a:ext>
            </a:extLst>
          </p:cNvPr>
          <p:cNvSpPr txBox="1"/>
          <p:nvPr/>
        </p:nvSpPr>
        <p:spPr>
          <a:xfrm>
            <a:off x="7413928" y="196464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cache line</a:t>
            </a:r>
          </a:p>
        </p:txBody>
      </p:sp>
    </p:spTree>
    <p:extLst>
      <p:ext uri="{BB962C8B-B14F-4D97-AF65-F5344CB8AC3E}">
        <p14:creationId xmlns:p14="http://schemas.microsoft.com/office/powerpoint/2010/main" val="3475994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Sets and Ways: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109430"/>
              </p:ext>
            </p:extLst>
          </p:nvPr>
        </p:nvGraphicFramePr>
        <p:xfrm>
          <a:off x="3200266" y="1527122"/>
          <a:ext cx="45918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16089" y="1899470"/>
            <a:ext cx="10807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Sets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number of</a:t>
            </a:r>
          </a:p>
          <a:p>
            <a:pPr algn="ctr"/>
            <a:r>
              <a:rPr lang="en-US" sz="1400" dirty="0"/>
              <a:t>cache lines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7268" y="1083967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n-ways</a:t>
            </a:r>
            <a:r>
              <a:rPr lang="en-US" sz="1400" dirty="0"/>
              <a:t>: number of blocks per 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0808" y="3185852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</a:t>
            </a:r>
            <a:r>
              <a:rPr lang="en-US" sz="1400" dirty="0"/>
              <a:t>-way set associative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41DE7-8063-554A-84A7-C578BACAADA3}"/>
              </a:ext>
            </a:extLst>
          </p:cNvPr>
          <p:cNvSpPr/>
          <p:nvPr/>
        </p:nvSpPr>
        <p:spPr>
          <a:xfrm>
            <a:off x="3200266" y="1502266"/>
            <a:ext cx="4591880" cy="360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1757BA-B593-E54E-A5B0-2F33FA3ABF4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792146" y="1682397"/>
            <a:ext cx="20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utoShape 3">
            <a:extLst>
              <a:ext uri="{FF2B5EF4-FFF2-40B4-BE49-F238E27FC236}">
                <a16:creationId xmlns:a16="http://schemas.microsoft.com/office/drawing/2014/main" id="{1D126EAE-F234-B948-8DAD-F832AD0C3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90509"/>
            <a:ext cx="8382000" cy="2651139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en-US" sz="2400" kern="0" dirty="0">
                <a:latin typeface="Arial" charset="0"/>
                <a:ea typeface="MS PGothic" charset="0"/>
              </a:rPr>
              <a:t>Example: </a:t>
            </a:r>
            <a:r>
              <a:rPr lang="en-US" sz="2400" u="sng" kern="0" dirty="0">
                <a:latin typeface="Arial" charset="0"/>
                <a:ea typeface="MS PGothic" charset="0"/>
              </a:rPr>
              <a:t>Summer Camp</a:t>
            </a:r>
            <a:r>
              <a:rPr lang="en-US" sz="2400" kern="0" dirty="0">
                <a:latin typeface="Arial" charset="0"/>
                <a:ea typeface="MS PGothic" charset="0"/>
              </a:rPr>
              <a:t>!</a:t>
            </a:r>
          </a:p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Students go to summer camp (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each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student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 is a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memory location</a:t>
            </a:r>
            <a:r>
              <a:rPr lang="en-US" sz="1600" kern="0" dirty="0">
                <a:latin typeface="Arial" charset="0"/>
                <a:ea typeface="MS PGothic" charset="0"/>
              </a:rPr>
              <a:t>)</a:t>
            </a:r>
          </a:p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Campers are grouped by teams and given a different color shirt (colors above)</a:t>
            </a:r>
          </a:p>
          <a:p>
            <a:pPr marL="344487" lvl="1" indent="0" defTabSz="914400">
              <a:buNone/>
            </a:pPr>
            <a:r>
              <a:rPr lang="en-US" sz="1600" kern="0" dirty="0">
                <a:latin typeface="Arial" charset="0"/>
                <a:ea typeface="MS PGothic" charset="0"/>
              </a:rPr>
              <a:t>      (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each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shirt color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 is different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collection of memory locations</a:t>
            </a:r>
            <a:r>
              <a:rPr lang="en-US" sz="1600" kern="0" dirty="0">
                <a:latin typeface="Arial" charset="0"/>
                <a:ea typeface="MS PGothic" charset="0"/>
              </a:rPr>
              <a:t>)</a:t>
            </a:r>
          </a:p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Each team is assigned to a different bathroom facility </a:t>
            </a:r>
          </a:p>
          <a:p>
            <a:pPr marL="344487" lvl="1" indent="0" defTabSz="914400">
              <a:buNone/>
            </a:pPr>
            <a:r>
              <a:rPr lang="en-US" sz="1600" kern="0" dirty="0">
                <a:latin typeface="Arial" charset="0"/>
                <a:ea typeface="MS PGothic" charset="0"/>
              </a:rPr>
              <a:t>      (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each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set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 is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different team’s bathroom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, each team hashed to cache-line/bathroom</a:t>
            </a:r>
            <a:r>
              <a:rPr lang="en-US" sz="1600" kern="0" dirty="0">
                <a:latin typeface="Arial" charset="0"/>
                <a:ea typeface="MS PGothic" charset="0"/>
              </a:rPr>
              <a:t>)</a:t>
            </a:r>
          </a:p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Each bathroom has same number individual toilet stalls </a:t>
            </a:r>
          </a:p>
          <a:p>
            <a:pPr marL="344487" lvl="1" indent="0" defTabSz="914400">
              <a:buNone/>
            </a:pPr>
            <a:r>
              <a:rPr lang="en-US" sz="1600" kern="0" dirty="0">
                <a:latin typeface="Arial" charset="0"/>
                <a:ea typeface="MS PGothic" charset="0"/>
              </a:rPr>
              <a:t>      (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n</a:t>
            </a:r>
            <a:r>
              <a:rPr lang="en-US" sz="1600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 = </a:t>
            </a:r>
            <a:r>
              <a:rPr lang="en-US" sz="1600" u="sng" kern="0" dirty="0">
                <a:solidFill>
                  <a:srgbClr val="FF0000"/>
                </a:solidFill>
                <a:latin typeface="Arial" charset="0"/>
                <a:ea typeface="MS PGothic" charset="0"/>
              </a:rPr>
              <a:t># toilets/team</a:t>
            </a:r>
            <a:r>
              <a:rPr lang="en-US" sz="1600" kern="0" dirty="0">
                <a:latin typeface="Arial" charset="0"/>
                <a:ea typeface="MS PGothic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FC758-4D79-7743-ABF3-52087159B254}"/>
              </a:ext>
            </a:extLst>
          </p:cNvPr>
          <p:cNvSpPr/>
          <p:nvPr/>
        </p:nvSpPr>
        <p:spPr>
          <a:xfrm>
            <a:off x="3200266" y="1887383"/>
            <a:ext cx="4591880" cy="36026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3ECCAB-D106-CA43-A0AD-3D51EE56CFC0}"/>
              </a:ext>
            </a:extLst>
          </p:cNvPr>
          <p:cNvSpPr/>
          <p:nvPr/>
        </p:nvSpPr>
        <p:spPr>
          <a:xfrm>
            <a:off x="3200266" y="2276752"/>
            <a:ext cx="4591880" cy="360261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91CD62-C345-3649-96CB-EFBAE1171A71}"/>
              </a:ext>
            </a:extLst>
          </p:cNvPr>
          <p:cNvSpPr/>
          <p:nvPr/>
        </p:nvSpPr>
        <p:spPr>
          <a:xfrm>
            <a:off x="3200266" y="2688353"/>
            <a:ext cx="4591880" cy="322130"/>
          </a:xfrm>
          <a:prstGeom prst="rect">
            <a:avLst/>
          </a:prstGeom>
          <a:noFill/>
          <a:ln w="38100">
            <a:solidFill>
              <a:srgbClr val="224FB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A6D706-5898-D642-B111-BBC1299DF51A}"/>
              </a:ext>
            </a:extLst>
          </p:cNvPr>
          <p:cNvCxnSpPr>
            <a:cxnSpLocks/>
          </p:cNvCxnSpPr>
          <p:nvPr/>
        </p:nvCxnSpPr>
        <p:spPr>
          <a:xfrm flipH="1">
            <a:off x="7802906" y="2067514"/>
            <a:ext cx="25275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27A5BE-981F-2843-90E1-2D873B1E7CF9}"/>
              </a:ext>
            </a:extLst>
          </p:cNvPr>
          <p:cNvCxnSpPr>
            <a:cxnSpLocks/>
          </p:cNvCxnSpPr>
          <p:nvPr/>
        </p:nvCxnSpPr>
        <p:spPr>
          <a:xfrm flipH="1">
            <a:off x="7802906" y="2456882"/>
            <a:ext cx="2527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48757-D7C7-5844-8451-FDA78877E9C2}"/>
              </a:ext>
            </a:extLst>
          </p:cNvPr>
          <p:cNvCxnSpPr>
            <a:cxnSpLocks/>
          </p:cNvCxnSpPr>
          <p:nvPr/>
        </p:nvCxnSpPr>
        <p:spPr>
          <a:xfrm flipH="1">
            <a:off x="7802905" y="2849418"/>
            <a:ext cx="252755" cy="0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3F503-C478-DD4C-99F0-1688BD9F7066}"/>
              </a:ext>
            </a:extLst>
          </p:cNvPr>
          <p:cNvSpPr txBox="1"/>
          <p:nvPr/>
        </p:nvSpPr>
        <p:spPr>
          <a:xfrm>
            <a:off x="7999009" y="192513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57BECE-8591-F94E-8345-5B935A4E5192}"/>
              </a:ext>
            </a:extLst>
          </p:cNvPr>
          <p:cNvSpPr txBox="1"/>
          <p:nvPr/>
        </p:nvSpPr>
        <p:spPr>
          <a:xfrm>
            <a:off x="7999009" y="231297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3DA8D-4CE5-9642-874F-8D07A6A06BE2}"/>
              </a:ext>
            </a:extLst>
          </p:cNvPr>
          <p:cNvSpPr txBox="1"/>
          <p:nvPr/>
        </p:nvSpPr>
        <p:spPr>
          <a:xfrm>
            <a:off x="7999009" y="2696121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564D79-31DF-344F-A78A-CF838A62587E}"/>
              </a:ext>
            </a:extLst>
          </p:cNvPr>
          <p:cNvSpPr txBox="1"/>
          <p:nvPr/>
        </p:nvSpPr>
        <p:spPr>
          <a:xfrm>
            <a:off x="7949543" y="1554224"/>
            <a:ext cx="731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team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9D878E-1476-7E4B-88C6-975BE2900AE2}"/>
              </a:ext>
            </a:extLst>
          </p:cNvPr>
          <p:cNvCxnSpPr>
            <a:cxnSpLocks/>
          </p:cNvCxnSpPr>
          <p:nvPr/>
        </p:nvCxnSpPr>
        <p:spPr>
          <a:xfrm flipH="1" flipV="1">
            <a:off x="7143852" y="2849420"/>
            <a:ext cx="675498" cy="404179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E3BF6B-56DE-9C40-B40B-0C7D3732A097}"/>
              </a:ext>
            </a:extLst>
          </p:cNvPr>
          <p:cNvCxnSpPr>
            <a:cxnSpLocks/>
          </p:cNvCxnSpPr>
          <p:nvPr/>
        </p:nvCxnSpPr>
        <p:spPr>
          <a:xfrm flipH="1" flipV="1">
            <a:off x="6063176" y="2862700"/>
            <a:ext cx="1739729" cy="383494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F932C-8979-D649-B26D-02136D9A3AA7}"/>
              </a:ext>
            </a:extLst>
          </p:cNvPr>
          <p:cNvCxnSpPr>
            <a:cxnSpLocks/>
          </p:cNvCxnSpPr>
          <p:nvPr/>
        </p:nvCxnSpPr>
        <p:spPr>
          <a:xfrm flipH="1" flipV="1">
            <a:off x="4890592" y="2851830"/>
            <a:ext cx="2894883" cy="384338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DB79E8-AE19-E640-A7DB-C1ED24AAB631}"/>
              </a:ext>
            </a:extLst>
          </p:cNvPr>
          <p:cNvCxnSpPr>
            <a:cxnSpLocks/>
          </p:cNvCxnSpPr>
          <p:nvPr/>
        </p:nvCxnSpPr>
        <p:spPr>
          <a:xfrm flipH="1" flipV="1">
            <a:off x="3737276" y="2820642"/>
            <a:ext cx="4065629" cy="415526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01A23B-7853-D841-91F4-B66F634F9A7B}"/>
              </a:ext>
            </a:extLst>
          </p:cNvPr>
          <p:cNvSpPr txBox="1"/>
          <p:nvPr/>
        </p:nvSpPr>
        <p:spPr>
          <a:xfrm>
            <a:off x="7776993" y="311139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 toilets/team</a:t>
            </a:r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E9BC10DE-E0A8-1A49-B6E8-2E9EB157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157480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3" name="Rectangle 29">
            <a:extLst>
              <a:ext uri="{FF2B5EF4-FFF2-40B4-BE49-F238E27FC236}">
                <a16:creationId xmlns:a16="http://schemas.microsoft.com/office/drawing/2014/main" id="{DA4BAA96-905B-434A-AC85-FED79AF5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316689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2C230E2-3184-F34C-86B8-34EB7423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483956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6" name="Rectangle 29">
            <a:extLst>
              <a:ext uri="{FF2B5EF4-FFF2-40B4-BE49-F238E27FC236}">
                <a16:creationId xmlns:a16="http://schemas.microsoft.com/office/drawing/2014/main" id="{5BF78EB6-AEA7-EF4B-B93D-D0C0DBFE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002286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7" name="Text Box 22">
            <a:extLst>
              <a:ext uri="{FF2B5EF4-FFF2-40B4-BE49-F238E27FC236}">
                <a16:creationId xmlns:a16="http://schemas.microsoft.com/office/drawing/2014/main" id="{9792509C-1168-214A-9AE7-FC90AC1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42" y="946329"/>
            <a:ext cx="409065" cy="26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(0)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</a:rPr>
              <a:t>(</a:t>
            </a: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(2)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(4)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(5)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(6)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(7)</a:t>
            </a:r>
          </a:p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(8)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(9)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(10)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(12)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(13)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(14)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(15)</a:t>
            </a:r>
          </a:p>
        </p:txBody>
      </p:sp>
      <p:sp>
        <p:nvSpPr>
          <p:cNvPr id="78" name="Text Box 23">
            <a:extLst>
              <a:ext uri="{FF2B5EF4-FFF2-40B4-BE49-F238E27FC236}">
                <a16:creationId xmlns:a16="http://schemas.microsoft.com/office/drawing/2014/main" id="{3D0B4294-F7A8-7740-A2AD-3F7EBDCCF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59" y="1816705"/>
            <a:ext cx="785769" cy="60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Memory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</a:rPr>
              <a:t>(decimal)</a:t>
            </a:r>
            <a:endParaRPr lang="en-US" sz="1100" dirty="0">
              <a:latin typeface="Trebuchet MS" charset="0"/>
              <a:ea typeface="ＭＳ Ｐゴシック" charset="0"/>
              <a:cs typeface="+mn-cs"/>
            </a:endParaRPr>
          </a:p>
        </p:txBody>
      </p:sp>
      <p:sp>
        <p:nvSpPr>
          <p:cNvPr id="79" name="Rectangle 29">
            <a:extLst>
              <a:ext uri="{FF2B5EF4-FFF2-40B4-BE49-F238E27FC236}">
                <a16:creationId xmlns:a16="http://schemas.microsoft.com/office/drawing/2014/main" id="{F3F83A90-0D12-C64B-945C-342D01F5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798439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0" name="Rectangle 29">
            <a:extLst>
              <a:ext uri="{FF2B5EF4-FFF2-40B4-BE49-F238E27FC236}">
                <a16:creationId xmlns:a16="http://schemas.microsoft.com/office/drawing/2014/main" id="{83E5C5FE-F379-B941-B88D-0EB72576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957648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1" name="Rectangle 29">
            <a:extLst>
              <a:ext uri="{FF2B5EF4-FFF2-40B4-BE49-F238E27FC236}">
                <a16:creationId xmlns:a16="http://schemas.microsoft.com/office/drawing/2014/main" id="{8C5A902F-2667-404C-A297-674349269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2124915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2" name="Rectangle 29">
            <a:extLst>
              <a:ext uri="{FF2B5EF4-FFF2-40B4-BE49-F238E27FC236}">
                <a16:creationId xmlns:a16="http://schemas.microsoft.com/office/drawing/2014/main" id="{1CC1845C-EF37-5C48-9B99-C4769B8E1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643245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3" name="Rectangle 29">
            <a:extLst>
              <a:ext uri="{FF2B5EF4-FFF2-40B4-BE49-F238E27FC236}">
                <a16:creationId xmlns:a16="http://schemas.microsoft.com/office/drawing/2014/main" id="{F09D0257-DD7D-E947-B278-610C8769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432812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4" name="Rectangle 29">
            <a:extLst>
              <a:ext uri="{FF2B5EF4-FFF2-40B4-BE49-F238E27FC236}">
                <a16:creationId xmlns:a16="http://schemas.microsoft.com/office/drawing/2014/main" id="{D29227E0-BCA9-6048-8D0D-C2F31E84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592021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289D77BD-E145-BA43-BA0F-9698B0A1A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759288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6" name="Rectangle 29">
            <a:extLst>
              <a:ext uri="{FF2B5EF4-FFF2-40B4-BE49-F238E27FC236}">
                <a16:creationId xmlns:a16="http://schemas.microsoft.com/office/drawing/2014/main" id="{9BEAE171-863D-8042-B7C4-5A68E559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277618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E4973C1F-E9FB-5A49-A922-158EE11B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083753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8" name="Rectangle 29">
            <a:extLst>
              <a:ext uri="{FF2B5EF4-FFF2-40B4-BE49-F238E27FC236}">
                <a16:creationId xmlns:a16="http://schemas.microsoft.com/office/drawing/2014/main" id="{1E0C3A6D-EF88-0A4C-9FA4-9BA36CFF3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242962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9" name="Rectangle 29">
            <a:extLst>
              <a:ext uri="{FF2B5EF4-FFF2-40B4-BE49-F238E27FC236}">
                <a16:creationId xmlns:a16="http://schemas.microsoft.com/office/drawing/2014/main" id="{20435510-B711-C444-925E-2E3F04DF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410229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90" name="Rectangle 29">
            <a:extLst>
              <a:ext uri="{FF2B5EF4-FFF2-40B4-BE49-F238E27FC236}">
                <a16:creationId xmlns:a16="http://schemas.microsoft.com/office/drawing/2014/main" id="{77DDE3EB-1258-764B-AFE6-D2AFED45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928559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BB7B1C-FF96-D344-8CB1-6E084B6EB2DD}"/>
              </a:ext>
            </a:extLst>
          </p:cNvPr>
          <p:cNvCxnSpPr>
            <a:stCxn id="89" idx="3"/>
            <a:endCxn id="17" idx="1"/>
          </p:cNvCxnSpPr>
          <p:nvPr/>
        </p:nvCxnSpPr>
        <p:spPr>
          <a:xfrm flipV="1">
            <a:off x="1947109" y="2849418"/>
            <a:ext cx="1253157" cy="633043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B813361-ADA6-6C4C-BF73-5B6C1F4215C8}"/>
              </a:ext>
            </a:extLst>
          </p:cNvPr>
          <p:cNvCxnSpPr>
            <a:stCxn id="85" idx="3"/>
            <a:endCxn id="17" idx="1"/>
          </p:cNvCxnSpPr>
          <p:nvPr/>
        </p:nvCxnSpPr>
        <p:spPr>
          <a:xfrm>
            <a:off x="1947109" y="2831520"/>
            <a:ext cx="1253157" cy="17898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3EAA905-4A6B-3A40-BD0F-DFB9A3D2F724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1947803" y="2197147"/>
            <a:ext cx="1252463" cy="652271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799EC4-27A2-A742-816E-BE8EAEA0637B}"/>
              </a:ext>
            </a:extLst>
          </p:cNvPr>
          <p:cNvCxnSpPr>
            <a:stCxn id="74" idx="3"/>
            <a:endCxn id="17" idx="1"/>
          </p:cNvCxnSpPr>
          <p:nvPr/>
        </p:nvCxnSpPr>
        <p:spPr>
          <a:xfrm>
            <a:off x="1947109" y="1556188"/>
            <a:ext cx="1253157" cy="1293230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  <p:bldP spid="32" grpId="0"/>
      <p:bldP spid="72" grpId="0" animBg="1"/>
      <p:bldP spid="73" grpId="0" animBg="1"/>
      <p:bldP spid="74" grpId="0" animBg="1"/>
      <p:bldP spid="76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Direct-mapped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075700" y="1525418"/>
          <a:ext cx="1147970" cy="44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</a:tblGrid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block/line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5770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56253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70505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3158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23863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45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290406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431109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31997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81756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52431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948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91738" y="341537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16 Sets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751" y="10607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1-way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31886" y="2584380"/>
            <a:ext cx="437812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Direct mapped cache</a:t>
            </a:r>
          </a:p>
          <a:p>
            <a:r>
              <a:rPr lang="en-US" dirty="0"/>
              <a:t>- Each block maps to only one cache line</a:t>
            </a:r>
          </a:p>
          <a:p>
            <a:r>
              <a:rPr lang="en-US" dirty="0"/>
              <a:t>- aka “</a:t>
            </a:r>
            <a:r>
              <a:rPr lang="en-US" b="1" i="1" dirty="0"/>
              <a:t>1</a:t>
            </a:r>
            <a:r>
              <a:rPr lang="en-US" b="1" dirty="0"/>
              <a:t>-way set associative</a:t>
            </a:r>
            <a:r>
              <a:rPr lang="en-US" dirty="0"/>
              <a:t>”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E74F0-B451-6F4B-A68E-54D69B8A8B64}"/>
              </a:ext>
            </a:extLst>
          </p:cNvPr>
          <p:cNvSpPr/>
          <p:nvPr/>
        </p:nvSpPr>
        <p:spPr>
          <a:xfrm>
            <a:off x="3831886" y="4071647"/>
            <a:ext cx="2852063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Example: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Cache size = 16 blocks</a:t>
            </a:r>
          </a:p>
          <a:p>
            <a:pPr marL="285750" indent="-285750">
              <a:buFontTx/>
              <a:buChar char="-"/>
            </a:pPr>
            <a:r>
              <a:rPr lang="en-US" dirty="0"/>
              <a:t>1-way</a:t>
            </a:r>
          </a:p>
          <a:p>
            <a:pPr marL="285750" indent="-285750">
              <a:buFontTx/>
              <a:buChar char="-"/>
            </a:pPr>
            <a:r>
              <a:rPr lang="en-US" dirty="0"/>
              <a:t>16-sets</a:t>
            </a:r>
          </a:p>
          <a:p>
            <a:endParaRPr lang="en-US" dirty="0"/>
          </a:p>
          <a:p>
            <a:r>
              <a:rPr lang="en-US" dirty="0"/>
              <a:t>1-way set associative</a:t>
            </a:r>
          </a:p>
        </p:txBody>
      </p:sp>
    </p:spTree>
    <p:extLst>
      <p:ext uri="{BB962C8B-B14F-4D97-AF65-F5344CB8AC3E}">
        <p14:creationId xmlns:p14="http://schemas.microsoft.com/office/powerpoint/2010/main" val="66345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Direct-mapped Cache: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857834"/>
              </p:ext>
            </p:extLst>
          </p:nvPr>
        </p:nvGraphicFramePr>
        <p:xfrm>
          <a:off x="3222288" y="1830614"/>
          <a:ext cx="1147970" cy="113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</a:tblGrid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block/line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41517" y="215197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4 Sets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10" y="132094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1-way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292A10-111D-5740-8460-94BA89E857DD}"/>
              </a:ext>
            </a:extLst>
          </p:cNvPr>
          <p:cNvSpPr/>
          <p:nvPr/>
        </p:nvSpPr>
        <p:spPr>
          <a:xfrm>
            <a:off x="3222288" y="1830614"/>
            <a:ext cx="1147970" cy="3077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D1F0B-3A32-6D4D-B493-3F95C4BD2B1C}"/>
              </a:ext>
            </a:extLst>
          </p:cNvPr>
          <p:cNvSpPr/>
          <p:nvPr/>
        </p:nvSpPr>
        <p:spPr>
          <a:xfrm>
            <a:off x="3222288" y="2181884"/>
            <a:ext cx="1147970" cy="24308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6292D8-A3D6-F143-927E-77F6896E7593}"/>
              </a:ext>
            </a:extLst>
          </p:cNvPr>
          <p:cNvSpPr/>
          <p:nvPr/>
        </p:nvSpPr>
        <p:spPr>
          <a:xfrm>
            <a:off x="3222288" y="2456156"/>
            <a:ext cx="1147970" cy="23727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C5F65E-C7BC-C644-ADBD-D39AF84FA846}"/>
              </a:ext>
            </a:extLst>
          </p:cNvPr>
          <p:cNvSpPr/>
          <p:nvPr/>
        </p:nvSpPr>
        <p:spPr>
          <a:xfrm>
            <a:off x="3214582" y="2712499"/>
            <a:ext cx="1155676" cy="245681"/>
          </a:xfrm>
          <a:prstGeom prst="rect">
            <a:avLst/>
          </a:prstGeom>
          <a:noFill/>
          <a:ln w="38100">
            <a:solidFill>
              <a:srgbClr val="224FB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AE33FEFB-178B-C342-8DDE-1D81335F9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157480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352FD6A0-646C-5C42-AF02-A00CD0BD7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316689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17940CB-1936-1E4B-B195-0824C497F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483956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526CB876-F590-A747-8FB4-B4338F7A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002286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5" name="Text Box 22">
            <a:extLst>
              <a:ext uri="{FF2B5EF4-FFF2-40B4-BE49-F238E27FC236}">
                <a16:creationId xmlns:a16="http://schemas.microsoft.com/office/drawing/2014/main" id="{468769B4-CB96-FB42-A956-4CC75C50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42" y="946329"/>
            <a:ext cx="409065" cy="26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(0)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</a:rPr>
              <a:t>(</a:t>
            </a: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(2)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(4)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(5)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(6)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(7)</a:t>
            </a:r>
          </a:p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(8)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(9)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(10)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(12)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(13)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(14)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(15)</a:t>
            </a: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838511A-A1C9-5D4A-904C-237B8A163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798439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DD77369-C06A-3C4F-A210-B720221C0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957648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26DF6770-65DB-804F-BF44-FADF73ADC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2124915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D3DFF74-97C8-0E44-9944-22432DB2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643245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4EE4227D-FDA8-A840-A4D5-BD998F945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432812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B056044-EAAF-A64A-832C-CEF6EF4A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592021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C40D6D3D-763F-3644-8CD2-B8789708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759288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B3720D25-5B4A-7148-9EE1-6ED4A79FF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277618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583C839D-009F-2744-8915-E4D89A9C5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083753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EBE16E6F-EF12-D544-9D98-7013A3DF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242962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D4FC0A44-C5C6-8D4E-B2FB-E8675532E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410229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12856B3A-5DB3-E040-917D-C37D92704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928559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BBA6E1-0CB2-414B-9C7A-169753302A47}"/>
              </a:ext>
            </a:extLst>
          </p:cNvPr>
          <p:cNvCxnSpPr>
            <a:stCxn id="46" idx="3"/>
          </p:cNvCxnSpPr>
          <p:nvPr/>
        </p:nvCxnSpPr>
        <p:spPr>
          <a:xfrm flipV="1">
            <a:off x="1947109" y="2849418"/>
            <a:ext cx="1253157" cy="633043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DB3FF8-263D-F54E-A601-69F15EDC5BE7}"/>
              </a:ext>
            </a:extLst>
          </p:cNvPr>
          <p:cNvCxnSpPr>
            <a:stCxn id="42" idx="3"/>
          </p:cNvCxnSpPr>
          <p:nvPr/>
        </p:nvCxnSpPr>
        <p:spPr>
          <a:xfrm>
            <a:off x="1947109" y="2831520"/>
            <a:ext cx="1253157" cy="17898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A7DDC8-2E0C-A742-9BD0-796ED9446EFB}"/>
              </a:ext>
            </a:extLst>
          </p:cNvPr>
          <p:cNvCxnSpPr>
            <a:stCxn id="38" idx="3"/>
          </p:cNvCxnSpPr>
          <p:nvPr/>
        </p:nvCxnSpPr>
        <p:spPr>
          <a:xfrm>
            <a:off x="1947803" y="2197147"/>
            <a:ext cx="1252463" cy="652271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F98D27B-C509-8F47-A815-9FA41C3BEDE6}"/>
              </a:ext>
            </a:extLst>
          </p:cNvPr>
          <p:cNvCxnSpPr>
            <a:stCxn id="33" idx="3"/>
          </p:cNvCxnSpPr>
          <p:nvPr/>
        </p:nvCxnSpPr>
        <p:spPr>
          <a:xfrm>
            <a:off x="1947109" y="1556188"/>
            <a:ext cx="1253157" cy="1293230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84E11F-A134-464F-AB33-38FBB12EC1DA}"/>
              </a:ext>
            </a:extLst>
          </p:cNvPr>
          <p:cNvCxnSpPr>
            <a:cxnSpLocks/>
          </p:cNvCxnSpPr>
          <p:nvPr/>
        </p:nvCxnSpPr>
        <p:spPr>
          <a:xfrm flipH="1">
            <a:off x="4375379" y="1979656"/>
            <a:ext cx="20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289066-68DD-A34F-9596-341E324F60CD}"/>
              </a:ext>
            </a:extLst>
          </p:cNvPr>
          <p:cNvCxnSpPr>
            <a:cxnSpLocks/>
          </p:cNvCxnSpPr>
          <p:nvPr/>
        </p:nvCxnSpPr>
        <p:spPr>
          <a:xfrm flipH="1">
            <a:off x="4370258" y="2277618"/>
            <a:ext cx="25275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9B00AEB-E16F-C041-BBF9-6C538CD955F9}"/>
              </a:ext>
            </a:extLst>
          </p:cNvPr>
          <p:cNvCxnSpPr>
            <a:cxnSpLocks/>
          </p:cNvCxnSpPr>
          <p:nvPr/>
        </p:nvCxnSpPr>
        <p:spPr>
          <a:xfrm flipH="1">
            <a:off x="4386138" y="2574795"/>
            <a:ext cx="2527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2EC61A-1225-EC4F-9E33-32C625B77B0F}"/>
              </a:ext>
            </a:extLst>
          </p:cNvPr>
          <p:cNvCxnSpPr>
            <a:cxnSpLocks/>
          </p:cNvCxnSpPr>
          <p:nvPr/>
        </p:nvCxnSpPr>
        <p:spPr>
          <a:xfrm flipH="1">
            <a:off x="4386138" y="2849376"/>
            <a:ext cx="252755" cy="0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189102-8F18-774C-9749-9BC31EE2840D}"/>
              </a:ext>
            </a:extLst>
          </p:cNvPr>
          <p:cNvSpPr txBox="1"/>
          <p:nvPr/>
        </p:nvSpPr>
        <p:spPr>
          <a:xfrm>
            <a:off x="4559794" y="2155813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479E28-4D8B-A840-A1A1-18BFA66BD2A3}"/>
              </a:ext>
            </a:extLst>
          </p:cNvPr>
          <p:cNvSpPr txBox="1"/>
          <p:nvPr/>
        </p:nvSpPr>
        <p:spPr>
          <a:xfrm>
            <a:off x="4572000" y="24429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8E8530-634B-C942-9D1F-24B9CFCABA08}"/>
              </a:ext>
            </a:extLst>
          </p:cNvPr>
          <p:cNvSpPr txBox="1"/>
          <p:nvPr/>
        </p:nvSpPr>
        <p:spPr>
          <a:xfrm>
            <a:off x="4571248" y="2702193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9EFB13-FB43-9B47-BCF3-85B645F9BAC1}"/>
              </a:ext>
            </a:extLst>
          </p:cNvPr>
          <p:cNvSpPr txBox="1"/>
          <p:nvPr/>
        </p:nvSpPr>
        <p:spPr>
          <a:xfrm>
            <a:off x="4532776" y="1851483"/>
            <a:ext cx="731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team 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738C5B-1FA4-A249-B399-4CC4D2057791}"/>
              </a:ext>
            </a:extLst>
          </p:cNvPr>
          <p:cNvCxnSpPr>
            <a:cxnSpLocks/>
          </p:cNvCxnSpPr>
          <p:nvPr/>
        </p:nvCxnSpPr>
        <p:spPr>
          <a:xfrm flipH="1" flipV="1">
            <a:off x="3789528" y="2840469"/>
            <a:ext cx="675498" cy="404179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A3AFB6F-1E87-904E-9A90-55C60190F859}"/>
              </a:ext>
            </a:extLst>
          </p:cNvPr>
          <p:cNvSpPr txBox="1"/>
          <p:nvPr/>
        </p:nvSpPr>
        <p:spPr>
          <a:xfrm>
            <a:off x="4465026" y="3152001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toilet/team</a:t>
            </a:r>
          </a:p>
        </p:txBody>
      </p:sp>
      <p:sp>
        <p:nvSpPr>
          <p:cNvPr id="62" name="AutoShape 3">
            <a:extLst>
              <a:ext uri="{FF2B5EF4-FFF2-40B4-BE49-F238E27FC236}">
                <a16:creationId xmlns:a16="http://schemas.microsoft.com/office/drawing/2014/main" id="{E131A6C7-A451-C742-BA6D-2F31C13F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90509"/>
            <a:ext cx="8382000" cy="473003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en-US" sz="2400" kern="0" dirty="0">
                <a:latin typeface="Arial" charset="0"/>
                <a:ea typeface="MS PGothic" charset="0"/>
              </a:rPr>
              <a:t>Example: </a:t>
            </a:r>
            <a:r>
              <a:rPr lang="en-US" sz="2400" u="sng" kern="0" dirty="0">
                <a:latin typeface="Arial" charset="0"/>
                <a:ea typeface="MS PGothic" charset="0"/>
              </a:rPr>
              <a:t>Summer Camp</a:t>
            </a:r>
            <a:r>
              <a:rPr lang="en-US" sz="2400" kern="0" dirty="0">
                <a:latin typeface="Arial" charset="0"/>
                <a:ea typeface="MS PGothic" charset="0"/>
              </a:rPr>
              <a:t>!</a:t>
            </a:r>
          </a:p>
        </p:txBody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01681A29-8861-464B-8FB6-E9AEBFB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42" y="4281880"/>
            <a:ext cx="8382000" cy="394698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only one toilet per team </a:t>
            </a:r>
            <a:r>
              <a:rPr lang="en-US" sz="1600" kern="0" dirty="0">
                <a:latin typeface="Arial" charset="0"/>
                <a:ea typeface="MS PGothic" charset="0"/>
                <a:sym typeface="Wingdings" pitchFamily="2" charset="2"/>
              </a:rPr>
              <a:t> a lot of “conflicts” </a:t>
            </a:r>
            <a:endParaRPr lang="en-US" sz="1600" kern="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4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6" grpId="0"/>
      <p:bldP spid="57" grpId="0"/>
      <p:bldP spid="58" grpId="0"/>
      <p:bldP spid="59" grpId="0"/>
      <p:bldP spid="61" grpId="0"/>
      <p:bldP spid="62" grpId="0"/>
      <p:bldP spid="63" grpId="0"/>
      <p:bldP spid="6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Associative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386369" y="2072672"/>
          <a:ext cx="45918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68411" y="262968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4 Sets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8843" y="15085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</a:t>
            </a:r>
            <a:r>
              <a:rPr lang="en-US" b="1" dirty="0"/>
              <a:t>-way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256282" y="3956723"/>
            <a:ext cx="2852063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Cache size = 16 blocks</a:t>
            </a:r>
          </a:p>
          <a:p>
            <a:pPr marL="285750" indent="-285750">
              <a:buFontTx/>
              <a:buChar char="-"/>
            </a:pPr>
            <a:r>
              <a:rPr lang="en-US" dirty="0"/>
              <a:t>4-ways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4-sets</a:t>
            </a:r>
          </a:p>
          <a:p>
            <a:endParaRPr lang="en-US" dirty="0"/>
          </a:p>
          <a:p>
            <a:r>
              <a:rPr lang="en-US" dirty="0"/>
              <a:t>4-way set associative</a:t>
            </a:r>
          </a:p>
        </p:txBody>
      </p:sp>
    </p:spTree>
    <p:extLst>
      <p:ext uri="{BB962C8B-B14F-4D97-AF65-F5344CB8AC3E}">
        <p14:creationId xmlns:p14="http://schemas.microsoft.com/office/powerpoint/2010/main" val="333148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Sets and Ways: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00266" y="1527122"/>
          <a:ext cx="45918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16089" y="1899470"/>
            <a:ext cx="10807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Sets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number of</a:t>
            </a:r>
          </a:p>
          <a:p>
            <a:pPr algn="ctr"/>
            <a:r>
              <a:rPr lang="en-US" sz="1400" dirty="0"/>
              <a:t>cache lines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7268" y="1083967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n-ways</a:t>
            </a:r>
            <a:r>
              <a:rPr lang="en-US" sz="1400" dirty="0"/>
              <a:t>: number of blocks per 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0808" y="3185852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</a:t>
            </a:r>
            <a:r>
              <a:rPr lang="en-US" sz="1400" dirty="0"/>
              <a:t>-way set associative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41DE7-8063-554A-84A7-C578BACAADA3}"/>
              </a:ext>
            </a:extLst>
          </p:cNvPr>
          <p:cNvSpPr/>
          <p:nvPr/>
        </p:nvSpPr>
        <p:spPr>
          <a:xfrm>
            <a:off x="3200266" y="1502266"/>
            <a:ext cx="4591880" cy="360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1757BA-B593-E54E-A5B0-2F33FA3ABF4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792146" y="1682397"/>
            <a:ext cx="20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FC758-4D79-7743-ABF3-52087159B254}"/>
              </a:ext>
            </a:extLst>
          </p:cNvPr>
          <p:cNvSpPr/>
          <p:nvPr/>
        </p:nvSpPr>
        <p:spPr>
          <a:xfrm>
            <a:off x="3200266" y="1887383"/>
            <a:ext cx="4591880" cy="36026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3ECCAB-D106-CA43-A0AD-3D51EE56CFC0}"/>
              </a:ext>
            </a:extLst>
          </p:cNvPr>
          <p:cNvSpPr/>
          <p:nvPr/>
        </p:nvSpPr>
        <p:spPr>
          <a:xfrm>
            <a:off x="3200266" y="2276752"/>
            <a:ext cx="4591880" cy="360261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91CD62-C345-3649-96CB-EFBAE1171A71}"/>
              </a:ext>
            </a:extLst>
          </p:cNvPr>
          <p:cNvSpPr/>
          <p:nvPr/>
        </p:nvSpPr>
        <p:spPr>
          <a:xfrm>
            <a:off x="3200266" y="2688353"/>
            <a:ext cx="4591880" cy="322130"/>
          </a:xfrm>
          <a:prstGeom prst="rect">
            <a:avLst/>
          </a:prstGeom>
          <a:noFill/>
          <a:ln w="38100">
            <a:solidFill>
              <a:srgbClr val="224FB3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A6D706-5898-D642-B111-BBC1299DF51A}"/>
              </a:ext>
            </a:extLst>
          </p:cNvPr>
          <p:cNvCxnSpPr>
            <a:cxnSpLocks/>
          </p:cNvCxnSpPr>
          <p:nvPr/>
        </p:nvCxnSpPr>
        <p:spPr>
          <a:xfrm flipH="1">
            <a:off x="7802906" y="2067514"/>
            <a:ext cx="25275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27A5BE-981F-2843-90E1-2D873B1E7CF9}"/>
              </a:ext>
            </a:extLst>
          </p:cNvPr>
          <p:cNvCxnSpPr>
            <a:cxnSpLocks/>
          </p:cNvCxnSpPr>
          <p:nvPr/>
        </p:nvCxnSpPr>
        <p:spPr>
          <a:xfrm flipH="1">
            <a:off x="7802906" y="2456882"/>
            <a:ext cx="2527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48757-D7C7-5844-8451-FDA78877E9C2}"/>
              </a:ext>
            </a:extLst>
          </p:cNvPr>
          <p:cNvCxnSpPr>
            <a:cxnSpLocks/>
          </p:cNvCxnSpPr>
          <p:nvPr/>
        </p:nvCxnSpPr>
        <p:spPr>
          <a:xfrm flipH="1">
            <a:off x="7802905" y="2849418"/>
            <a:ext cx="252755" cy="0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3F503-C478-DD4C-99F0-1688BD9F7066}"/>
              </a:ext>
            </a:extLst>
          </p:cNvPr>
          <p:cNvSpPr txBox="1"/>
          <p:nvPr/>
        </p:nvSpPr>
        <p:spPr>
          <a:xfrm>
            <a:off x="7999009" y="1925137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57BECE-8591-F94E-8345-5B935A4E5192}"/>
              </a:ext>
            </a:extLst>
          </p:cNvPr>
          <p:cNvSpPr txBox="1"/>
          <p:nvPr/>
        </p:nvSpPr>
        <p:spPr>
          <a:xfrm>
            <a:off x="7999009" y="231297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3DA8D-4CE5-9642-874F-8D07A6A06BE2}"/>
              </a:ext>
            </a:extLst>
          </p:cNvPr>
          <p:cNvSpPr txBox="1"/>
          <p:nvPr/>
        </p:nvSpPr>
        <p:spPr>
          <a:xfrm>
            <a:off x="7999009" y="2696121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team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564D79-31DF-344F-A78A-CF838A62587E}"/>
              </a:ext>
            </a:extLst>
          </p:cNvPr>
          <p:cNvSpPr txBox="1"/>
          <p:nvPr/>
        </p:nvSpPr>
        <p:spPr>
          <a:xfrm>
            <a:off x="7949543" y="1554224"/>
            <a:ext cx="731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team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9D878E-1476-7E4B-88C6-975BE2900AE2}"/>
              </a:ext>
            </a:extLst>
          </p:cNvPr>
          <p:cNvCxnSpPr>
            <a:cxnSpLocks/>
          </p:cNvCxnSpPr>
          <p:nvPr/>
        </p:nvCxnSpPr>
        <p:spPr>
          <a:xfrm flipH="1" flipV="1">
            <a:off x="7143852" y="2849420"/>
            <a:ext cx="675498" cy="404179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E3BF6B-56DE-9C40-B40B-0C7D3732A097}"/>
              </a:ext>
            </a:extLst>
          </p:cNvPr>
          <p:cNvCxnSpPr>
            <a:cxnSpLocks/>
          </p:cNvCxnSpPr>
          <p:nvPr/>
        </p:nvCxnSpPr>
        <p:spPr>
          <a:xfrm flipH="1" flipV="1">
            <a:off x="6063176" y="2862700"/>
            <a:ext cx="1739729" cy="383494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F932C-8979-D649-B26D-02136D9A3AA7}"/>
              </a:ext>
            </a:extLst>
          </p:cNvPr>
          <p:cNvCxnSpPr>
            <a:cxnSpLocks/>
          </p:cNvCxnSpPr>
          <p:nvPr/>
        </p:nvCxnSpPr>
        <p:spPr>
          <a:xfrm flipH="1" flipV="1">
            <a:off x="4890592" y="2851830"/>
            <a:ext cx="2894883" cy="384338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DB79E8-AE19-E640-A7DB-C1ED24AAB631}"/>
              </a:ext>
            </a:extLst>
          </p:cNvPr>
          <p:cNvCxnSpPr>
            <a:cxnSpLocks/>
          </p:cNvCxnSpPr>
          <p:nvPr/>
        </p:nvCxnSpPr>
        <p:spPr>
          <a:xfrm flipH="1" flipV="1">
            <a:off x="3737276" y="2820642"/>
            <a:ext cx="4065629" cy="415526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01A23B-7853-D841-91F4-B66F634F9A7B}"/>
              </a:ext>
            </a:extLst>
          </p:cNvPr>
          <p:cNvSpPr txBox="1"/>
          <p:nvPr/>
        </p:nvSpPr>
        <p:spPr>
          <a:xfrm>
            <a:off x="7776993" y="311139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 toilets/team</a:t>
            </a:r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E9BC10DE-E0A8-1A49-B6E8-2E9EB157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157480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3" name="Rectangle 29">
            <a:extLst>
              <a:ext uri="{FF2B5EF4-FFF2-40B4-BE49-F238E27FC236}">
                <a16:creationId xmlns:a16="http://schemas.microsoft.com/office/drawing/2014/main" id="{DA4BAA96-905B-434A-AC85-FED79AF5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316689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id="{62C230E2-3184-F34C-86B8-34EB7423F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483956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6" name="Rectangle 29">
            <a:extLst>
              <a:ext uri="{FF2B5EF4-FFF2-40B4-BE49-F238E27FC236}">
                <a16:creationId xmlns:a16="http://schemas.microsoft.com/office/drawing/2014/main" id="{5BF78EB6-AEA7-EF4B-B93D-D0C0DBFE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002286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7" name="Text Box 22">
            <a:extLst>
              <a:ext uri="{FF2B5EF4-FFF2-40B4-BE49-F238E27FC236}">
                <a16:creationId xmlns:a16="http://schemas.microsoft.com/office/drawing/2014/main" id="{9792509C-1168-214A-9AE7-FC90AC1B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42" y="946329"/>
            <a:ext cx="409065" cy="26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(0)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</a:rPr>
              <a:t>(</a:t>
            </a: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(2)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(4)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(5)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(6)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(7)</a:t>
            </a:r>
          </a:p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(8)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(9)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(10)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(12)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(13)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(14)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(15)</a:t>
            </a:r>
          </a:p>
        </p:txBody>
      </p:sp>
      <p:sp>
        <p:nvSpPr>
          <p:cNvPr id="78" name="Text Box 23">
            <a:extLst>
              <a:ext uri="{FF2B5EF4-FFF2-40B4-BE49-F238E27FC236}">
                <a16:creationId xmlns:a16="http://schemas.microsoft.com/office/drawing/2014/main" id="{3D0B4294-F7A8-7740-A2AD-3F7EBDCCF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59" y="1816705"/>
            <a:ext cx="785769" cy="60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Memory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</a:rPr>
              <a:t>(decimal)</a:t>
            </a:r>
            <a:endParaRPr lang="en-US" sz="1100" dirty="0">
              <a:latin typeface="Trebuchet MS" charset="0"/>
              <a:ea typeface="ＭＳ Ｐゴシック" charset="0"/>
              <a:cs typeface="+mn-cs"/>
            </a:endParaRPr>
          </a:p>
        </p:txBody>
      </p:sp>
      <p:sp>
        <p:nvSpPr>
          <p:cNvPr id="79" name="Rectangle 29">
            <a:extLst>
              <a:ext uri="{FF2B5EF4-FFF2-40B4-BE49-F238E27FC236}">
                <a16:creationId xmlns:a16="http://schemas.microsoft.com/office/drawing/2014/main" id="{F3F83A90-0D12-C64B-945C-342D01F5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798439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0" name="Rectangle 29">
            <a:extLst>
              <a:ext uri="{FF2B5EF4-FFF2-40B4-BE49-F238E27FC236}">
                <a16:creationId xmlns:a16="http://schemas.microsoft.com/office/drawing/2014/main" id="{83E5C5FE-F379-B941-B88D-0EB72576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957648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1" name="Rectangle 29">
            <a:extLst>
              <a:ext uri="{FF2B5EF4-FFF2-40B4-BE49-F238E27FC236}">
                <a16:creationId xmlns:a16="http://schemas.microsoft.com/office/drawing/2014/main" id="{8C5A902F-2667-404C-A297-674349269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2124915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2" name="Rectangle 29">
            <a:extLst>
              <a:ext uri="{FF2B5EF4-FFF2-40B4-BE49-F238E27FC236}">
                <a16:creationId xmlns:a16="http://schemas.microsoft.com/office/drawing/2014/main" id="{1CC1845C-EF37-5C48-9B99-C4769B8E1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643245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3" name="Rectangle 29">
            <a:extLst>
              <a:ext uri="{FF2B5EF4-FFF2-40B4-BE49-F238E27FC236}">
                <a16:creationId xmlns:a16="http://schemas.microsoft.com/office/drawing/2014/main" id="{F09D0257-DD7D-E947-B278-610C8769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432812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4" name="Rectangle 29">
            <a:extLst>
              <a:ext uri="{FF2B5EF4-FFF2-40B4-BE49-F238E27FC236}">
                <a16:creationId xmlns:a16="http://schemas.microsoft.com/office/drawing/2014/main" id="{D29227E0-BCA9-6048-8D0D-C2F31E84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592021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289D77BD-E145-BA43-BA0F-9698B0A1A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759288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6" name="Rectangle 29">
            <a:extLst>
              <a:ext uri="{FF2B5EF4-FFF2-40B4-BE49-F238E27FC236}">
                <a16:creationId xmlns:a16="http://schemas.microsoft.com/office/drawing/2014/main" id="{9BEAE171-863D-8042-B7C4-5A68E559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277618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E4973C1F-E9FB-5A49-A922-158EE11B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083753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8" name="Rectangle 29">
            <a:extLst>
              <a:ext uri="{FF2B5EF4-FFF2-40B4-BE49-F238E27FC236}">
                <a16:creationId xmlns:a16="http://schemas.microsoft.com/office/drawing/2014/main" id="{1E0C3A6D-EF88-0A4C-9FA4-9BA36CFF3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242962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89" name="Rectangle 29">
            <a:extLst>
              <a:ext uri="{FF2B5EF4-FFF2-40B4-BE49-F238E27FC236}">
                <a16:creationId xmlns:a16="http://schemas.microsoft.com/office/drawing/2014/main" id="{20435510-B711-C444-925E-2E3F04DF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410229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90" name="Rectangle 29">
            <a:extLst>
              <a:ext uri="{FF2B5EF4-FFF2-40B4-BE49-F238E27FC236}">
                <a16:creationId xmlns:a16="http://schemas.microsoft.com/office/drawing/2014/main" id="{77DDE3EB-1258-764B-AFE6-D2AFED45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928559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BB7B1C-FF96-D344-8CB1-6E084B6EB2DD}"/>
              </a:ext>
            </a:extLst>
          </p:cNvPr>
          <p:cNvCxnSpPr>
            <a:stCxn id="89" idx="3"/>
            <a:endCxn id="17" idx="1"/>
          </p:cNvCxnSpPr>
          <p:nvPr/>
        </p:nvCxnSpPr>
        <p:spPr>
          <a:xfrm flipV="1">
            <a:off x="1947109" y="2849418"/>
            <a:ext cx="1253157" cy="633043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B813361-ADA6-6C4C-BF73-5B6C1F4215C8}"/>
              </a:ext>
            </a:extLst>
          </p:cNvPr>
          <p:cNvCxnSpPr>
            <a:stCxn id="85" idx="3"/>
            <a:endCxn id="17" idx="1"/>
          </p:cNvCxnSpPr>
          <p:nvPr/>
        </p:nvCxnSpPr>
        <p:spPr>
          <a:xfrm>
            <a:off x="1947109" y="2831520"/>
            <a:ext cx="1253157" cy="17898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3EAA905-4A6B-3A40-BD0F-DFB9A3D2F724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1947803" y="2197147"/>
            <a:ext cx="1252463" cy="652271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799EC4-27A2-A742-816E-BE8EAEA0637B}"/>
              </a:ext>
            </a:extLst>
          </p:cNvPr>
          <p:cNvCxnSpPr>
            <a:stCxn id="74" idx="3"/>
            <a:endCxn id="17" idx="1"/>
          </p:cNvCxnSpPr>
          <p:nvPr/>
        </p:nvCxnSpPr>
        <p:spPr>
          <a:xfrm>
            <a:off x="1947109" y="1556188"/>
            <a:ext cx="1253157" cy="1293230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utoShape 3">
            <a:extLst>
              <a:ext uri="{FF2B5EF4-FFF2-40B4-BE49-F238E27FC236}">
                <a16:creationId xmlns:a16="http://schemas.microsoft.com/office/drawing/2014/main" id="{2BBA9BB0-300D-F04C-902B-8AB3BCF98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90510"/>
            <a:ext cx="8382000" cy="465864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en-US" sz="2400" kern="0" dirty="0">
                <a:latin typeface="Arial" charset="0"/>
                <a:ea typeface="MS PGothic" charset="0"/>
              </a:rPr>
              <a:t>Example: </a:t>
            </a:r>
            <a:r>
              <a:rPr lang="en-US" sz="2400" u="sng" kern="0" dirty="0">
                <a:latin typeface="Arial" charset="0"/>
                <a:ea typeface="MS PGothic" charset="0"/>
              </a:rPr>
              <a:t>Summer Camp</a:t>
            </a:r>
            <a:r>
              <a:rPr lang="en-US" sz="2400" kern="0" dirty="0">
                <a:latin typeface="Arial" charset="0"/>
                <a:ea typeface="MS PGothic" charset="0"/>
              </a:rPr>
              <a:t>!</a:t>
            </a:r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CF4A4E1B-2239-984C-A3AE-3D6ECE65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55" y="4264202"/>
            <a:ext cx="8382000" cy="787171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4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5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four toilets per team </a:t>
            </a:r>
            <a:r>
              <a:rPr lang="en-US" sz="1600" kern="0" dirty="0">
                <a:latin typeface="Arial" charset="0"/>
                <a:ea typeface="MS PGothic" charset="0"/>
                <a:sym typeface="Wingdings" pitchFamily="2" charset="2"/>
              </a:rPr>
              <a:t> less “conflicts” </a:t>
            </a:r>
            <a:endParaRPr lang="en-US" sz="1600" kern="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4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  <p:bldP spid="32" grpId="0"/>
      <p:bldP spid="72" grpId="0" animBg="1"/>
      <p:bldP spid="73" grpId="0" animBg="1"/>
      <p:bldP spid="74" grpId="0" animBg="1"/>
      <p:bldP spid="76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48" grpId="0"/>
      <p:bldP spid="49" grpId="0"/>
      <p:bldP spid="4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Associative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089525" y="1958085"/>
          <a:ext cx="775694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809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3808256638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4128835722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769343097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791499318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058854364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683650993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1690091557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564785472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46002669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882799758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575918536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1312299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block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/line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998" y="197153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 Sets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26823" y="144770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16</a:t>
            </a:r>
            <a:r>
              <a:rPr lang="en-US" b="1" dirty="0"/>
              <a:t>-ways</a:t>
            </a:r>
            <a:endParaRPr 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0306C-B0E8-7543-BF74-C3705B7A6751}"/>
              </a:ext>
            </a:extLst>
          </p:cNvPr>
          <p:cNvSpPr txBox="1"/>
          <p:nvPr/>
        </p:nvSpPr>
        <p:spPr>
          <a:xfrm>
            <a:off x="2251527" y="2784524"/>
            <a:ext cx="4903907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Fully Associative</a:t>
            </a:r>
          </a:p>
          <a:p>
            <a:r>
              <a:rPr lang="en-US" dirty="0"/>
              <a:t>- Each block can be mapped to any cache line</a:t>
            </a:r>
          </a:p>
          <a:p>
            <a:r>
              <a:rPr lang="en-US" dirty="0"/>
              <a:t>- aka “</a:t>
            </a:r>
            <a:r>
              <a:rPr lang="en-US" b="1" i="1" dirty="0"/>
              <a:t>m</a:t>
            </a:r>
            <a:r>
              <a:rPr lang="en-US" b="1" dirty="0"/>
              <a:t>-way set associative</a:t>
            </a:r>
            <a:r>
              <a:rPr lang="en-US" dirty="0"/>
              <a:t>”</a:t>
            </a:r>
          </a:p>
          <a:p>
            <a:r>
              <a:rPr lang="en-US" dirty="0"/>
              <a:t>  (where m = number of cache blocks)</a:t>
            </a:r>
            <a:br>
              <a:rPr lang="en-US" dirty="0"/>
            </a:br>
            <a:endParaRPr lang="en-US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F32D9-50C9-1A46-A8DF-5FE533DE682E}"/>
              </a:ext>
            </a:extLst>
          </p:cNvPr>
          <p:cNvSpPr/>
          <p:nvPr/>
        </p:nvSpPr>
        <p:spPr>
          <a:xfrm>
            <a:off x="3277448" y="4173333"/>
            <a:ext cx="2852063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Example: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Cache size = 16 blocks</a:t>
            </a:r>
          </a:p>
          <a:p>
            <a:pPr marL="285750" indent="-285750">
              <a:buFontTx/>
              <a:buChar char="-"/>
            </a:pPr>
            <a:r>
              <a:rPr lang="en-US" dirty="0"/>
              <a:t>16-way</a:t>
            </a:r>
          </a:p>
          <a:p>
            <a:pPr marL="285750" indent="-285750">
              <a:buFontTx/>
              <a:buChar char="-"/>
            </a:pPr>
            <a:r>
              <a:rPr lang="en-US" dirty="0"/>
              <a:t>1-set</a:t>
            </a:r>
          </a:p>
          <a:p>
            <a:endParaRPr lang="en-US" dirty="0"/>
          </a:p>
          <a:p>
            <a:r>
              <a:rPr lang="en-US" dirty="0"/>
              <a:t>16-way set associative</a:t>
            </a:r>
          </a:p>
          <a:p>
            <a:r>
              <a:rPr lang="en-US" dirty="0"/>
              <a:t> (fully associative)</a:t>
            </a:r>
          </a:p>
        </p:txBody>
      </p:sp>
    </p:spTree>
    <p:extLst>
      <p:ext uri="{BB962C8B-B14F-4D97-AF65-F5344CB8AC3E}">
        <p14:creationId xmlns:p14="http://schemas.microsoft.com/office/powerpoint/2010/main" val="989665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Associative Cache: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219954"/>
              </p:ext>
            </p:extLst>
          </p:nvPr>
        </p:nvGraphicFramePr>
        <p:xfrm>
          <a:off x="3200267" y="2679516"/>
          <a:ext cx="46814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592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3808256638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4128835722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769343097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2791499318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2058854364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2683650993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1690091557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2771701891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749324146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967867298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449596453"/>
                    </a:ext>
                  </a:extLst>
                </a:gridCol>
                <a:gridCol w="292592">
                  <a:extLst>
                    <a:ext uri="{9D8B030D-6E8A-4147-A177-3AD203B41FA5}">
                      <a16:colId xmlns:a16="http://schemas.microsoft.com/office/drawing/2014/main" val="4230230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95771" y="26634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 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8972" y="21021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16</a:t>
            </a:r>
            <a:r>
              <a:rPr lang="en-US" b="1" dirty="0"/>
              <a:t>-ways</a:t>
            </a:r>
            <a:endParaRPr lang="en-US" b="1" i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585625-6782-0E4B-BFE2-B584F3F21023}"/>
              </a:ext>
            </a:extLst>
          </p:cNvPr>
          <p:cNvCxnSpPr>
            <a:cxnSpLocks/>
          </p:cNvCxnSpPr>
          <p:nvPr/>
        </p:nvCxnSpPr>
        <p:spPr>
          <a:xfrm flipH="1" flipV="1">
            <a:off x="7118127" y="2924032"/>
            <a:ext cx="675498" cy="404179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A5E5AF-2FDF-6245-B1F9-FACBC2647421}"/>
              </a:ext>
            </a:extLst>
          </p:cNvPr>
          <p:cNvCxnSpPr>
            <a:cxnSpLocks/>
          </p:cNvCxnSpPr>
          <p:nvPr/>
        </p:nvCxnSpPr>
        <p:spPr>
          <a:xfrm flipH="1" flipV="1">
            <a:off x="6037451" y="2937312"/>
            <a:ext cx="1739729" cy="383494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E6904D-C24F-ED43-9578-A734F9788D7D}"/>
              </a:ext>
            </a:extLst>
          </p:cNvPr>
          <p:cNvCxnSpPr>
            <a:cxnSpLocks/>
          </p:cNvCxnSpPr>
          <p:nvPr/>
        </p:nvCxnSpPr>
        <p:spPr>
          <a:xfrm flipH="1" flipV="1">
            <a:off x="4784294" y="2885228"/>
            <a:ext cx="2975457" cy="425552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16275F-12D2-A044-B75A-79ED7616DCBC}"/>
              </a:ext>
            </a:extLst>
          </p:cNvPr>
          <p:cNvCxnSpPr>
            <a:cxnSpLocks/>
          </p:cNvCxnSpPr>
          <p:nvPr/>
        </p:nvCxnSpPr>
        <p:spPr>
          <a:xfrm flipH="1" flipV="1">
            <a:off x="3637722" y="2903555"/>
            <a:ext cx="4139459" cy="407225"/>
          </a:xfrm>
          <a:prstGeom prst="straightConnector1">
            <a:avLst/>
          </a:prstGeom>
          <a:ln>
            <a:solidFill>
              <a:srgbClr val="224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C6ACDB-FEF7-E34B-AC15-7479E4BE5799}"/>
              </a:ext>
            </a:extLst>
          </p:cNvPr>
          <p:cNvSpPr txBox="1"/>
          <p:nvPr/>
        </p:nvSpPr>
        <p:spPr>
          <a:xfrm>
            <a:off x="7851386" y="317228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 toilets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67E661DB-5133-DF43-8B22-F23D61767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157480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3CE72B4-81D1-D74E-8A27-24F087AFA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316689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958C67DD-8301-0546-A9C4-B9A9004CA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483956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36A6043F-88B4-E24F-AAA7-BC411B43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1002286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B97E5945-E75F-6149-A478-AFF0EE9B0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42" y="946329"/>
            <a:ext cx="409065" cy="26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(0)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</a:rPr>
              <a:t>(</a:t>
            </a: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(2)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(4)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(5)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(6)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(7)</a:t>
            </a:r>
          </a:p>
          <a:p>
            <a:pPr algn="ctr"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(8)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(9)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(10)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(11)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0000"/>
                </a:solidFill>
                <a:latin typeface="Trebuchet MS" charset="0"/>
                <a:ea typeface="ＭＳ Ｐゴシック" charset="0"/>
                <a:cs typeface="+mn-cs"/>
              </a:rPr>
              <a:t>(12)</a:t>
            </a:r>
            <a:endParaRPr lang="en-US" sz="975" dirty="0">
              <a:latin typeface="Trebuchet MS" charset="0"/>
              <a:ea typeface="ＭＳ Ｐゴシック" charset="0"/>
              <a:cs typeface="+mn-cs"/>
            </a:endParaRP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00B050"/>
                </a:solidFill>
                <a:latin typeface="Trebuchet MS" charset="0"/>
                <a:ea typeface="ＭＳ Ｐゴシック" charset="0"/>
                <a:cs typeface="+mn-cs"/>
              </a:rPr>
              <a:t>(13)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FFFF00"/>
                </a:solidFill>
                <a:latin typeface="Trebuchet MS" charset="0"/>
                <a:ea typeface="ＭＳ Ｐゴシック" charset="0"/>
                <a:cs typeface="+mn-cs"/>
              </a:rPr>
              <a:t>(14)</a:t>
            </a:r>
          </a:p>
          <a:p>
            <a:pPr algn="ctr">
              <a:spcBef>
                <a:spcPct val="8000"/>
              </a:spcBef>
              <a:defRPr/>
            </a:pPr>
            <a:r>
              <a:rPr lang="en-US" sz="975" dirty="0">
                <a:solidFill>
                  <a:srgbClr val="224FB3"/>
                </a:solidFill>
                <a:latin typeface="Trebuchet MS" charset="0"/>
                <a:ea typeface="ＭＳ Ｐゴシック" charset="0"/>
                <a:cs typeface="+mn-cs"/>
              </a:rPr>
              <a:t>(15)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D5F35480-7689-D242-8C66-D542CCF74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59" y="1816705"/>
            <a:ext cx="785769" cy="60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chemeClr val="accent2">
                        <a:gamma/>
                        <a:tint val="3372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9" tIns="45714" rIns="91429" bIns="45714" anchor="ctr">
            <a:spAutoFit/>
          </a:bodyPr>
          <a:lstStyle/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Memory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  <a:cs typeface="+mn-cs"/>
              </a:rPr>
              <a:t>Address</a:t>
            </a:r>
          </a:p>
          <a:p>
            <a:pPr algn="ctr">
              <a:defRPr/>
            </a:pPr>
            <a:r>
              <a:rPr lang="en-US" sz="1100" dirty="0">
                <a:latin typeface="Trebuchet MS" charset="0"/>
                <a:ea typeface="ＭＳ Ｐゴシック" charset="0"/>
              </a:rPr>
              <a:t>(decimal)</a:t>
            </a:r>
            <a:endParaRPr lang="en-US" sz="1100" dirty="0">
              <a:latin typeface="Trebuchet MS" charset="0"/>
              <a:ea typeface="ＭＳ Ｐゴシック" charset="0"/>
              <a:cs typeface="+mn-cs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AC68CE7E-FA68-9C45-B509-486ADA68F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798439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FFD9D5B9-662C-2642-A6FF-FB4796AD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957648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F29828F7-B578-574E-969F-7B5E56810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2124915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CC48EF6-22EC-E149-9C05-F75DC87D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" y="1643245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26D23973-594F-684D-9AA7-A94B03AA5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432812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2EDAA56-E749-8348-A75C-7833FA527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592021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C9F8980B-7312-2942-B76C-38DF4E20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759288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039B58-EEEF-9A4F-AB60-66EB7BB2C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277618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E08D46D-46C5-404D-9211-2D8CF5DB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083753"/>
            <a:ext cx="1023577" cy="144463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CCD62561-D761-AD43-BF86-37D75325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242962"/>
            <a:ext cx="1023577" cy="14446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EA832ADA-61E4-0641-882F-67565F8FA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3410229"/>
            <a:ext cx="1023577" cy="144463"/>
          </a:xfrm>
          <a:prstGeom prst="rect">
            <a:avLst/>
          </a:prstGeom>
          <a:solidFill>
            <a:srgbClr val="224FB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9E194E2A-BEDE-C64B-86BB-B49A2DC50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32" y="2928559"/>
            <a:ext cx="1023577" cy="144463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63500" dir="8587806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BA1D1-DB52-7A44-B7DE-8ABF56C2B44F}"/>
              </a:ext>
            </a:extLst>
          </p:cNvPr>
          <p:cNvCxnSpPr>
            <a:stCxn id="33" idx="3"/>
          </p:cNvCxnSpPr>
          <p:nvPr/>
        </p:nvCxnSpPr>
        <p:spPr>
          <a:xfrm flipV="1">
            <a:off x="1947109" y="2849418"/>
            <a:ext cx="1253157" cy="633043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A851B2-FF54-384B-8C8A-3801BB631311}"/>
              </a:ext>
            </a:extLst>
          </p:cNvPr>
          <p:cNvCxnSpPr>
            <a:stCxn id="29" idx="3"/>
          </p:cNvCxnSpPr>
          <p:nvPr/>
        </p:nvCxnSpPr>
        <p:spPr>
          <a:xfrm>
            <a:off x="1947109" y="2831520"/>
            <a:ext cx="1253157" cy="17898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1F46E4-2173-C64B-A1DF-B4F80915E253}"/>
              </a:ext>
            </a:extLst>
          </p:cNvPr>
          <p:cNvCxnSpPr>
            <a:stCxn id="25" idx="3"/>
          </p:cNvCxnSpPr>
          <p:nvPr/>
        </p:nvCxnSpPr>
        <p:spPr>
          <a:xfrm>
            <a:off x="1947803" y="2197147"/>
            <a:ext cx="1252463" cy="652271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F611C6-ECF9-B44F-A345-26DC5103B6B0}"/>
              </a:ext>
            </a:extLst>
          </p:cNvPr>
          <p:cNvCxnSpPr>
            <a:stCxn id="19" idx="3"/>
          </p:cNvCxnSpPr>
          <p:nvPr/>
        </p:nvCxnSpPr>
        <p:spPr>
          <a:xfrm>
            <a:off x="1947109" y="1556188"/>
            <a:ext cx="1253157" cy="1293230"/>
          </a:xfrm>
          <a:prstGeom prst="line">
            <a:avLst/>
          </a:prstGeom>
          <a:ln>
            <a:solidFill>
              <a:srgbClr val="224FB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utoShape 3">
            <a:extLst>
              <a:ext uri="{FF2B5EF4-FFF2-40B4-BE49-F238E27FC236}">
                <a16:creationId xmlns:a16="http://schemas.microsoft.com/office/drawing/2014/main" id="{456A99BD-C74E-4C42-9F7A-F8227990E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90510"/>
            <a:ext cx="6232852" cy="475682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4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spcAft>
                <a:spcPts val="0"/>
              </a:spcAft>
            </a:pPr>
            <a:r>
              <a:rPr lang="en-US" sz="2400" kern="0" dirty="0">
                <a:latin typeface="Arial" charset="0"/>
                <a:ea typeface="MS PGothic" charset="0"/>
              </a:rPr>
              <a:t>Example: </a:t>
            </a:r>
            <a:r>
              <a:rPr lang="en-US" sz="2400" u="sng" kern="0" dirty="0">
                <a:latin typeface="Arial" charset="0"/>
                <a:ea typeface="MS PGothic" charset="0"/>
              </a:rPr>
              <a:t>Summer Camp</a:t>
            </a:r>
            <a:r>
              <a:rPr lang="en-US" sz="2400" kern="0" dirty="0">
                <a:latin typeface="Arial" charset="0"/>
                <a:ea typeface="MS PGothic" charset="0"/>
              </a:rPr>
              <a:t>!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BB9BC2-54A9-1C45-83D6-BEE0111B56A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41068" y="2864936"/>
            <a:ext cx="1259199" cy="143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F61FA6-FC5C-8C41-BCE4-B45CE8BD2B3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1068" y="2357290"/>
            <a:ext cx="1259199" cy="5076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AB6491-C5AE-0744-8B66-60808BBD26F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1762" y="1722917"/>
            <a:ext cx="1258505" cy="1142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3AD8C7-2BBE-BF40-B258-EECA2810B56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1068" y="1081958"/>
            <a:ext cx="1259199" cy="1782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BCB5E-A5F5-8C40-B5C2-193F2CA55E9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48998" y="2864936"/>
            <a:ext cx="1251269" cy="3010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100013-827F-3F4D-ADB3-23ADC9C6CE6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8998" y="2515081"/>
            <a:ext cx="1251269" cy="3498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0A7325-4851-DA46-8E60-E88F92CE7A7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9692" y="1880708"/>
            <a:ext cx="1250575" cy="9842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D19A79-179E-C743-A65A-2CF52E4821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48998" y="1239749"/>
            <a:ext cx="1251269" cy="16251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2C6E5A-F114-F343-8DA8-176DD887B3E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62970" y="2864936"/>
            <a:ext cx="1237297" cy="4705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D54762-F8A2-DA4C-B660-B5A36C71771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62970" y="2684541"/>
            <a:ext cx="1237297" cy="18039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70274D-68A5-7B4B-B88E-122D87EA48D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63664" y="2050168"/>
            <a:ext cx="1236603" cy="81476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10E73E-78B5-D947-9BCD-19F3DF73F2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62970" y="1409209"/>
            <a:ext cx="1237297" cy="14557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utoShape 3">
            <a:extLst>
              <a:ext uri="{FF2B5EF4-FFF2-40B4-BE49-F238E27FC236}">
                <a16:creationId xmlns:a16="http://schemas.microsoft.com/office/drawing/2014/main" id="{E4AB14E4-D3FD-1146-9452-43B5DDCD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48" y="4270910"/>
            <a:ext cx="6232852" cy="383168"/>
          </a:xfrm>
          <a:prstGeom prst="roundRect">
            <a:avLst>
              <a:gd name="adj" fmla="val 1042"/>
            </a:avLst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4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en-US" sz="1600" kern="0" dirty="0">
                <a:latin typeface="Arial" charset="0"/>
                <a:ea typeface="MS PGothic" charset="0"/>
              </a:rPr>
              <a:t>only </a:t>
            </a:r>
            <a:r>
              <a:rPr lang="en-US" sz="1600" kern="0" dirty="0">
                <a:latin typeface="Arial" charset="0"/>
                <a:ea typeface="MS PGothic" charset="0"/>
                <a:sym typeface="Wingdings" pitchFamily="2" charset="2"/>
              </a:rPr>
              <a:t>one bathroom, but a more toilets in the bathroom </a:t>
            </a:r>
            <a:endParaRPr lang="en-US" sz="1600" kern="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3E02-6419-0145-9E20-24A259BC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1C98-7E22-824C-8EC1-4A27A16D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03587-10FA-3F4F-AD88-47A384765B86}"/>
              </a:ext>
            </a:extLst>
          </p:cNvPr>
          <p:cNvSpPr/>
          <p:nvPr/>
        </p:nvSpPr>
        <p:spPr>
          <a:xfrm>
            <a:off x="182997" y="1120676"/>
            <a:ext cx="87667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3. (2 points each) Name the three types of pipeline hazards and name three 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  solutions discussed in class.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Hazards: 				Solutions</a:t>
            </a:r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1. Structural Hazard 	1. Stall</a:t>
            </a:r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2. Data Hazard 		2. Forwarding</a:t>
            </a:r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3. Control Hazard 		3. Reorder Instructions</a:t>
            </a:r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4. (8 points) Write the MIPS code corresponding to this C code.  Assume i and k correspond to 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  $s3 and $s5 while the base of the array is at $s6.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While (save[i] == k)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		i += 1;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br>
              <a:rPr lang="en-US" sz="1600" dirty="0">
                <a:solidFill>
                  <a:srgbClr val="000000"/>
                </a:solidFill>
                <a:latin typeface="-webkit-standard"/>
              </a:rPr>
            </a:br>
            <a:r>
              <a:rPr lang="en-US" sz="1600" dirty="0">
                <a:solidFill>
                  <a:srgbClr val="000000"/>
                </a:solidFill>
                <a:latin typeface="-webkit-standard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LOOP :  	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sll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$t0, $s3, 2 		# $t0 = i * 4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  			add $t0, $t0, $s6 	# $t0 = &amp;save[i]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           		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lw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$t1, 0($t0) 		# $t1 = save[i]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  			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bne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$t1, $s5, EXIT 	# if (save[i] != k) 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goto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EXIT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  			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addi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$s3, $s3, 1 	# i = i + 1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  			j LOOP 			# </a:t>
            </a:r>
            <a:r>
              <a:rPr lang="en-US" sz="1600" dirty="0" err="1">
                <a:solidFill>
                  <a:srgbClr val="0000FF"/>
                </a:solidFill>
                <a:latin typeface="Arial" panose="020B0604020202020204" pitchFamily="34" charset="0"/>
              </a:rPr>
              <a:t>goto</a:t>
            </a:r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 LOOP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</a:rPr>
              <a:t>	EXIT: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421664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>
                <a:cs typeface="+mj-cs"/>
              </a:rPr>
              <a:t>Set Associative Cache Organization</a:t>
            </a:r>
            <a:endParaRPr lang="en-AU" sz="3200" dirty="0">
              <a:cs typeface="+mj-cs"/>
            </a:endParaRPr>
          </a:p>
        </p:txBody>
      </p:sp>
      <p:pic>
        <p:nvPicPr>
          <p:cNvPr id="80899" name="Picture 4" descr="f05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0610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3C3DD-B621-8648-BF31-F8D050DD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2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750895"/>
              </p:ext>
            </p:extLst>
          </p:nvPr>
        </p:nvGraphicFramePr>
        <p:xfrm>
          <a:off x="2377663" y="1636487"/>
          <a:ext cx="45918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  <a:gridCol w="1147970">
                  <a:extLst>
                    <a:ext uri="{9D8B030D-6E8A-4147-A177-3AD203B41FA5}">
                      <a16:colId xmlns:a16="http://schemas.microsoft.com/office/drawing/2014/main" val="3114345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31461" y="1714155"/>
            <a:ext cx="1069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s</a:t>
            </a:r>
            <a:r>
              <a:rPr lang="en-US" b="1" dirty="0"/>
              <a:t>-Sets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Block </a:t>
            </a:r>
            <a:br>
              <a:rPr lang="en-US" dirty="0"/>
            </a:br>
            <a:r>
              <a:rPr lang="en-US" dirty="0"/>
              <a:t>mapped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address </a:t>
            </a:r>
          </a:p>
          <a:p>
            <a:pPr algn="ctr"/>
            <a:r>
              <a:rPr lang="en-US" dirty="0"/>
              <a:t>(index)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75606" y="1154919"/>
            <a:ext cx="492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n-</a:t>
            </a:r>
            <a:r>
              <a:rPr lang="en-US" b="1" dirty="0"/>
              <a:t>Ways</a:t>
            </a:r>
            <a:r>
              <a:rPr lang="en-US" dirty="0"/>
              <a:t>: Block can go anywhere in cache line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1283" y="4423627"/>
                <a:ext cx="3199404" cy="175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/>
                  <a:t>m</a:t>
                </a:r>
                <a:r>
                  <a:rPr lang="en-US" dirty="0"/>
                  <a:t> = # blocks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𝑐𝑎𝑐h𝑒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1" dirty="0"/>
              </a:p>
              <a:p>
                <a:pPr>
                  <a:spcAft>
                    <a:spcPts val="600"/>
                  </a:spcAft>
                </a:pPr>
                <a:r>
                  <a:rPr lang="en-US" i="1" dirty="0"/>
                  <a:t>n </a:t>
                </a:r>
                <a:r>
                  <a:rPr lang="en-US" dirty="0"/>
                  <a:t>= # ways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 = # sets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bl = block size in bytes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3" y="4423627"/>
                <a:ext cx="3199404" cy="1759584"/>
              </a:xfrm>
              <a:prstGeom prst="rect">
                <a:avLst/>
              </a:prstGeom>
              <a:blipFill>
                <a:blip r:embed="rId2"/>
                <a:stretch>
                  <a:fillRect l="-1186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374381"/>
              </p:ext>
            </p:extLst>
          </p:nvPr>
        </p:nvGraphicFramePr>
        <p:xfrm>
          <a:off x="2377663" y="3382978"/>
          <a:ext cx="527004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8929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704435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756682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bits (remainder)</a:t>
                      </a:r>
                    </a:p>
                    <a:p>
                      <a:r>
                        <a:rPr lang="en-US" dirty="0"/>
                        <a:t>t = a-</a:t>
                      </a:r>
                      <a:r>
                        <a:rPr lang="en-US" i="1" dirty="0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en-US" i="1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bits (sets) </a:t>
                      </a:r>
                    </a:p>
                    <a:p>
                      <a:r>
                        <a:rPr lang="en-US" dirty="0"/>
                        <a:t>i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 bits (block) </a:t>
                      </a:r>
                    </a:p>
                    <a:p>
                      <a:r>
                        <a:rPr lang="en-US" dirty="0"/>
                        <a:t>b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bl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37874" y="37613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36087" y="4522145"/>
                <a:ext cx="2723823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c = cache size = </a:t>
                </a:r>
                <a:r>
                  <a:rPr lang="en-US" i="1" dirty="0"/>
                  <a:t>s </a:t>
                </a:r>
                <a:r>
                  <a:rPr lang="en-US" dirty="0"/>
                  <a:t>*</a:t>
                </a:r>
                <a:r>
                  <a:rPr lang="en-US" i="1" dirty="0"/>
                  <a:t> n </a:t>
                </a:r>
                <a:r>
                  <a:rPr lang="en-US" dirty="0"/>
                  <a:t>*</a:t>
                </a:r>
                <a:r>
                  <a:rPr lang="en-US" i="1" dirty="0"/>
                  <a:t> b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 = # address bits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i = # index bits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b = # block bits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𝑏𝑙</m:t>
                    </m:r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t = # tag bits = a - i - b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087" y="4522145"/>
                <a:ext cx="2723823" cy="1785104"/>
              </a:xfrm>
              <a:prstGeom prst="rect">
                <a:avLst/>
              </a:prstGeom>
              <a:blipFill>
                <a:blip r:embed="rId3"/>
                <a:stretch>
                  <a:fillRect l="-1860" t="-1408" r="-465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FBFC94B-FE50-BC48-A031-0BAAC0C67091}"/>
              </a:ext>
            </a:extLst>
          </p:cNvPr>
          <p:cNvSpPr/>
          <p:nvPr/>
        </p:nvSpPr>
        <p:spPr>
          <a:xfrm>
            <a:off x="2377663" y="1636487"/>
            <a:ext cx="4591880" cy="360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1CA684-2B7C-3D43-B935-69B784756106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969543" y="1636487"/>
            <a:ext cx="527029" cy="18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A68584-2C7C-A041-88C0-5A0B1FCEB062}"/>
              </a:ext>
            </a:extLst>
          </p:cNvPr>
          <p:cNvSpPr txBox="1"/>
          <p:nvPr/>
        </p:nvSpPr>
        <p:spPr>
          <a:xfrm>
            <a:off x="7465756" y="144330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cache line</a:t>
            </a:r>
          </a:p>
        </p:txBody>
      </p:sp>
    </p:spTree>
    <p:extLst>
      <p:ext uri="{BB962C8B-B14F-4D97-AF65-F5344CB8AC3E}">
        <p14:creationId xmlns:p14="http://schemas.microsoft.com/office/powerpoint/2010/main" val="3667483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Ex. 64KB cache, direct mapped, 16 B block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Addressing: 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769060"/>
              </p:ext>
            </p:extLst>
          </p:nvPr>
        </p:nvGraphicFramePr>
        <p:xfrm>
          <a:off x="2460790" y="1689327"/>
          <a:ext cx="459187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bits (remainder)</a:t>
                      </a:r>
                    </a:p>
                    <a:p>
                      <a:r>
                        <a:rPr lang="en-US" dirty="0"/>
                        <a:t>t = a-</a:t>
                      </a:r>
                      <a:r>
                        <a:rPr lang="en-US" i="1" dirty="0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en-US" i="1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bits (sets) </a:t>
                      </a:r>
                    </a:p>
                    <a:p>
                      <a:r>
                        <a:rPr lang="en-US" dirty="0"/>
                        <a:t>i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 bits (block) </a:t>
                      </a:r>
                    </a:p>
                    <a:p>
                      <a:r>
                        <a:rPr lang="en-US" dirty="0"/>
                        <a:t>b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bl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21001" y="1824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</a:t>
            </a:r>
            <a:endParaRPr lang="en-US" dirty="0"/>
          </a:p>
        </p:txBody>
      </p:sp>
      <p:graphicFrame>
        <p:nvGraphicFramePr>
          <p:cNvPr id="1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397861"/>
              </p:ext>
            </p:extLst>
          </p:nvPr>
        </p:nvGraphicFramePr>
        <p:xfrm>
          <a:off x="2459952" y="2656069"/>
          <a:ext cx="45918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F58A89-4296-F144-A2EB-357F73FBF0EB}"/>
              </a:ext>
            </a:extLst>
          </p:cNvPr>
          <p:cNvSpPr txBox="1"/>
          <p:nvPr/>
        </p:nvSpPr>
        <p:spPr>
          <a:xfrm>
            <a:off x="2969673" y="265606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			   12 		     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55344D-AFD3-9A45-9E9C-16F375B1AB50}"/>
                  </a:ext>
                </a:extLst>
              </p:cNvPr>
              <p:cNvSpPr txBox="1"/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𝑐𝑎𝑐h𝑒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55344D-AFD3-9A45-9E9C-16F375B1A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blipFill>
                <a:blip r:embed="rId3"/>
                <a:stretch>
                  <a:fillRect l="-446" t="-7143" r="-4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4260D-D775-614E-B7D8-902078F71D27}"/>
                  </a:ext>
                </a:extLst>
              </p:cNvPr>
              <p:cNvSpPr txBox="1"/>
              <p:nvPr/>
            </p:nvSpPr>
            <p:spPr>
              <a:xfrm>
                <a:off x="2652934" y="4081340"/>
                <a:ext cx="2749727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𝑏𝑙𝑜𝑐𝑘𝑠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4260D-D775-614E-B7D8-902078F7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34" y="4081340"/>
                <a:ext cx="2749727" cy="574901"/>
              </a:xfrm>
              <a:prstGeom prst="rect">
                <a:avLst/>
              </a:prstGeom>
              <a:blipFill>
                <a:blip r:embed="rId4"/>
                <a:stretch>
                  <a:fillRect l="-461" t="-6383" r="-2304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F0747-FAF0-A448-A5DB-68082B0FDD38}"/>
                  </a:ext>
                </a:extLst>
              </p:cNvPr>
              <p:cNvSpPr txBox="1"/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F0747-FAF0-A448-A5DB-68082B0FD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blipFill>
                <a:blip r:embed="rId5"/>
                <a:stretch>
                  <a:fillRect l="-147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0E05A5-F99C-AD40-9912-3056254D451C}"/>
                  </a:ext>
                </a:extLst>
              </p:cNvPr>
              <p:cNvSpPr txBox="1"/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0E05A5-F99C-AD40-9912-3056254D4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blipFill>
                <a:blip r:embed="rId6"/>
                <a:stretch>
                  <a:fillRect l="-1408" r="-93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5DF3F5-B775-A64F-BD7C-BA86FEC4D3AF}"/>
                  </a:ext>
                </a:extLst>
              </p:cNvPr>
              <p:cNvSpPr txBox="1"/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5DF3F5-B775-A64F-BD7C-BA86FEC4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blipFill>
                <a:blip r:embed="rId7"/>
                <a:stretch>
                  <a:fillRect l="-913" t="-4545" r="-137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/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blipFill>
                <a:blip r:embed="rId8"/>
                <a:stretch>
                  <a:fillRect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/>
              <p:nvPr/>
            </p:nvSpPr>
            <p:spPr>
              <a:xfrm>
                <a:off x="5420287" y="4063699"/>
                <a:ext cx="12595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287" y="4063699"/>
                <a:ext cx="1259576" cy="553998"/>
              </a:xfrm>
              <a:prstGeom prst="rect">
                <a:avLst/>
              </a:prstGeom>
              <a:blipFill>
                <a:blip r:embed="rId9"/>
                <a:stretch>
                  <a:fillRect l="-1000" r="-1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/>
              <p:nvPr/>
            </p:nvSpPr>
            <p:spPr>
              <a:xfrm>
                <a:off x="5220394" y="4897268"/>
                <a:ext cx="1623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94" y="4897268"/>
                <a:ext cx="1623714" cy="276999"/>
              </a:xfrm>
              <a:prstGeom prst="rect">
                <a:avLst/>
              </a:prstGeom>
              <a:blipFill>
                <a:blip r:embed="rId10"/>
                <a:stretch>
                  <a:fillRect l="-775" r="-155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/>
              <p:nvPr/>
            </p:nvSpPr>
            <p:spPr>
              <a:xfrm>
                <a:off x="5330694" y="5416092"/>
                <a:ext cx="2396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16=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694" y="5416092"/>
                <a:ext cx="2396554" cy="276999"/>
              </a:xfrm>
              <a:prstGeom prst="rect">
                <a:avLst/>
              </a:prstGeom>
              <a:blipFill>
                <a:blip r:embed="rId11"/>
                <a:stretch>
                  <a:fillRect l="-532" r="-15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/>
              <p:nvPr/>
            </p:nvSpPr>
            <p:spPr>
              <a:xfrm>
                <a:off x="5360071" y="5888168"/>
                <a:ext cx="2154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=32 −12 −4=16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071" y="5888168"/>
                <a:ext cx="2154436" cy="276999"/>
              </a:xfrm>
              <a:prstGeom prst="rect">
                <a:avLst/>
              </a:prstGeom>
              <a:blipFill>
                <a:blip r:embed="rId12"/>
                <a:stretch>
                  <a:fillRect l="-585" t="-4545" r="-117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17BB540C-FDDE-5C4F-9B55-9B064E8B7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698429"/>
              </p:ext>
            </p:extLst>
          </p:nvPr>
        </p:nvGraphicFramePr>
        <p:xfrm>
          <a:off x="623792" y="4218087"/>
          <a:ext cx="1147970" cy="1974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970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</a:tblGrid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block/line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5770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56253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7050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F669535-6B27-2741-B475-772CD05A7EDC}"/>
              </a:ext>
            </a:extLst>
          </p:cNvPr>
          <p:cNvSpPr txBox="1"/>
          <p:nvPr/>
        </p:nvSpPr>
        <p:spPr>
          <a:xfrm>
            <a:off x="0" y="486682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21BD1-ED62-274D-BA8A-F72E1D88080C}"/>
              </a:ext>
            </a:extLst>
          </p:cNvPr>
          <p:cNvSpPr txBox="1"/>
          <p:nvPr/>
        </p:nvSpPr>
        <p:spPr>
          <a:xfrm>
            <a:off x="756320" y="3784129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1-way</a:t>
            </a:r>
          </a:p>
        </p:txBody>
      </p:sp>
    </p:spTree>
    <p:extLst>
      <p:ext uri="{BB962C8B-B14F-4D97-AF65-F5344CB8AC3E}">
        <p14:creationId xmlns:p14="http://schemas.microsoft.com/office/powerpoint/2010/main" val="39480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20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Ex. 64KB cache, 2-way associative, 16 B block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Addressing : 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636846"/>
              </p:ext>
            </p:extLst>
          </p:nvPr>
        </p:nvGraphicFramePr>
        <p:xfrm>
          <a:off x="2460790" y="1689327"/>
          <a:ext cx="45918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21001" y="1824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</a:t>
            </a:r>
            <a:endParaRPr lang="en-US" dirty="0"/>
          </a:p>
        </p:txBody>
      </p:sp>
      <p:graphicFrame>
        <p:nvGraphicFramePr>
          <p:cNvPr id="14" name="Content Placeholder 6"/>
          <p:cNvGraphicFramePr>
            <a:graphicFrameLocks/>
          </p:cNvGraphicFramePr>
          <p:nvPr/>
        </p:nvGraphicFramePr>
        <p:xfrm>
          <a:off x="2459952" y="2656069"/>
          <a:ext cx="45918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F58A89-4296-F144-A2EB-357F73FBF0EB}"/>
              </a:ext>
            </a:extLst>
          </p:cNvPr>
          <p:cNvSpPr txBox="1"/>
          <p:nvPr/>
        </p:nvSpPr>
        <p:spPr>
          <a:xfrm>
            <a:off x="2969673" y="265606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 			   11 		     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/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blipFill>
                <a:blip r:embed="rId8"/>
                <a:stretch>
                  <a:fillRect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/>
              <p:nvPr/>
            </p:nvSpPr>
            <p:spPr>
              <a:xfrm>
                <a:off x="5402661" y="4081340"/>
                <a:ext cx="1889363" cy="570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61" y="4081340"/>
                <a:ext cx="1889363" cy="570862"/>
              </a:xfrm>
              <a:prstGeom prst="rect">
                <a:avLst/>
              </a:prstGeom>
              <a:blipFill>
                <a:blip r:embed="rId9"/>
                <a:stretch>
                  <a:fillRect r="-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/>
              <p:nvPr/>
            </p:nvSpPr>
            <p:spPr>
              <a:xfrm>
                <a:off x="5248257" y="4908331"/>
                <a:ext cx="1623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257" y="4908331"/>
                <a:ext cx="1623714" cy="276999"/>
              </a:xfrm>
              <a:prstGeom prst="rect">
                <a:avLst/>
              </a:prstGeom>
              <a:blipFill>
                <a:blip r:embed="rId10"/>
                <a:stretch>
                  <a:fillRect l="-775" r="-232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/>
              <p:nvPr/>
            </p:nvSpPr>
            <p:spPr>
              <a:xfrm>
                <a:off x="5333601" y="5428337"/>
                <a:ext cx="2396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16=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1" y="5428337"/>
                <a:ext cx="2396554" cy="276999"/>
              </a:xfrm>
              <a:prstGeom prst="rect">
                <a:avLst/>
              </a:prstGeom>
              <a:blipFill>
                <a:blip r:embed="rId11"/>
                <a:stretch>
                  <a:fillRect l="-529" r="-105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/>
              <p:nvPr/>
            </p:nvSpPr>
            <p:spPr>
              <a:xfrm>
                <a:off x="5402661" y="5897799"/>
                <a:ext cx="2154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=32 −1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−4=1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61" y="5897799"/>
                <a:ext cx="2154436" cy="276999"/>
              </a:xfrm>
              <a:prstGeom prst="rect">
                <a:avLst/>
              </a:prstGeom>
              <a:blipFill>
                <a:blip r:embed="rId12"/>
                <a:stretch>
                  <a:fillRect r="-175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17BB540C-FDDE-5C4F-9B55-9B064E8B7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342005"/>
              </p:ext>
            </p:extLst>
          </p:nvPr>
        </p:nvGraphicFramePr>
        <p:xfrm>
          <a:off x="623792" y="4218087"/>
          <a:ext cx="1351554" cy="1974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777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675777">
                  <a:extLst>
                    <a:ext uri="{9D8B030D-6E8A-4147-A177-3AD203B41FA5}">
                      <a16:colId xmlns:a16="http://schemas.microsoft.com/office/drawing/2014/main" val="864985920"/>
                    </a:ext>
                  </a:extLst>
                </a:gridCol>
              </a:tblGrid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36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558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1816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25770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56253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7050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F669535-6B27-2741-B475-772CD05A7EDC}"/>
              </a:ext>
            </a:extLst>
          </p:cNvPr>
          <p:cNvSpPr txBox="1"/>
          <p:nvPr/>
        </p:nvSpPr>
        <p:spPr>
          <a:xfrm>
            <a:off x="0" y="486682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21BD1-ED62-274D-BA8A-F72E1D88080C}"/>
              </a:ext>
            </a:extLst>
          </p:cNvPr>
          <p:cNvSpPr txBox="1"/>
          <p:nvPr/>
        </p:nvSpPr>
        <p:spPr>
          <a:xfrm>
            <a:off x="929777" y="379730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2-way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7E6884-80E5-4F43-BA91-1D0F6792A849}"/>
              </a:ext>
            </a:extLst>
          </p:cNvPr>
          <p:cNvSpPr/>
          <p:nvPr/>
        </p:nvSpPr>
        <p:spPr>
          <a:xfrm>
            <a:off x="623792" y="4190802"/>
            <a:ext cx="1351554" cy="360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B6634-DE52-B54D-AD0D-D02A8DF4864E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457200" y="3695700"/>
            <a:ext cx="158138" cy="671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EE5784-1196-2243-BB9F-857386B5F7BC}"/>
              </a:ext>
            </a:extLst>
          </p:cNvPr>
          <p:cNvSpPr txBox="1"/>
          <p:nvPr/>
        </p:nvSpPr>
        <p:spPr>
          <a:xfrm>
            <a:off x="-38290" y="3420615"/>
            <a:ext cx="99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cache line</a:t>
            </a:r>
          </a:p>
        </p:txBody>
      </p:sp>
      <p:graphicFrame>
        <p:nvGraphicFramePr>
          <p:cNvPr id="29" name="Content Placeholder 6">
            <a:extLst>
              <a:ext uri="{FF2B5EF4-FFF2-40B4-BE49-F238E27FC236}">
                <a16:creationId xmlns:a16="http://schemas.microsoft.com/office/drawing/2014/main" id="{07FE7CDE-03CE-2E46-9039-0BC21876CD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221406"/>
              </p:ext>
            </p:extLst>
          </p:nvPr>
        </p:nvGraphicFramePr>
        <p:xfrm>
          <a:off x="2460790" y="1689327"/>
          <a:ext cx="459187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bits (remainder)</a:t>
                      </a:r>
                    </a:p>
                    <a:p>
                      <a:r>
                        <a:rPr lang="en-US" dirty="0"/>
                        <a:t>t = a-</a:t>
                      </a:r>
                      <a:r>
                        <a:rPr lang="en-US" i="1" dirty="0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en-US" i="1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bits (sets) </a:t>
                      </a:r>
                    </a:p>
                    <a:p>
                      <a:r>
                        <a:rPr lang="en-US" dirty="0"/>
                        <a:t>i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 bits (block) </a:t>
                      </a:r>
                    </a:p>
                    <a:p>
                      <a:r>
                        <a:rPr lang="en-US" dirty="0"/>
                        <a:t>b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bl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DB056B-01AD-2244-BDD2-2A1B179E5BC7}"/>
                  </a:ext>
                </a:extLst>
              </p:cNvPr>
              <p:cNvSpPr txBox="1"/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𝑐𝑎𝑐h𝑒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DB056B-01AD-2244-BDD2-2A1B179E5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blipFill>
                <a:blip r:embed="rId13"/>
                <a:stretch>
                  <a:fillRect l="-446" t="-7143" r="-4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C681EB-3893-7C4F-807F-2E7D0E3E1242}"/>
                  </a:ext>
                </a:extLst>
              </p:cNvPr>
              <p:cNvSpPr txBox="1"/>
              <p:nvPr/>
            </p:nvSpPr>
            <p:spPr>
              <a:xfrm>
                <a:off x="2652934" y="4081340"/>
                <a:ext cx="2749727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𝑏𝑙𝑜𝑐𝑘𝑠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C681EB-3893-7C4F-807F-2E7D0E3E1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34" y="4081340"/>
                <a:ext cx="2749727" cy="574901"/>
              </a:xfrm>
              <a:prstGeom prst="rect">
                <a:avLst/>
              </a:prstGeom>
              <a:blipFill>
                <a:blip r:embed="rId14"/>
                <a:stretch>
                  <a:fillRect l="-461" t="-6383" r="-2304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AE3D81-8C54-734E-9BC0-7044A6339A97}"/>
                  </a:ext>
                </a:extLst>
              </p:cNvPr>
              <p:cNvSpPr txBox="1"/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AE3D81-8C54-734E-9BC0-7044A633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blipFill>
                <a:blip r:embed="rId15"/>
                <a:stretch>
                  <a:fillRect l="-147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71955-41E9-8349-B8F2-5242B8BA21F1}"/>
                  </a:ext>
                </a:extLst>
              </p:cNvPr>
              <p:cNvSpPr txBox="1"/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71955-41E9-8349-B8F2-5242B8BA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blipFill>
                <a:blip r:embed="rId16"/>
                <a:stretch>
                  <a:fillRect l="-1408" r="-93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C63405-7743-8D46-AB7A-646352B14DCF}"/>
                  </a:ext>
                </a:extLst>
              </p:cNvPr>
              <p:cNvSpPr txBox="1"/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C63405-7743-8D46-AB7A-646352B14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blipFill>
                <a:blip r:embed="rId17"/>
                <a:stretch>
                  <a:fillRect l="-913" t="-4545" r="-137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0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Ex. 64KB cache, fully associative, 16 B block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Addressing : Example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599086"/>
              </p:ext>
            </p:extLst>
          </p:nvPr>
        </p:nvGraphicFramePr>
        <p:xfrm>
          <a:off x="2460790" y="1689327"/>
          <a:ext cx="45918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21001" y="18247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Address</a:t>
            </a:r>
            <a:endParaRPr lang="en-US" dirty="0"/>
          </a:p>
        </p:txBody>
      </p:sp>
      <p:graphicFrame>
        <p:nvGraphicFramePr>
          <p:cNvPr id="14" name="Content Placeholder 6"/>
          <p:cNvGraphicFramePr>
            <a:graphicFrameLocks/>
          </p:cNvGraphicFramePr>
          <p:nvPr/>
        </p:nvGraphicFramePr>
        <p:xfrm>
          <a:off x="2459952" y="2656069"/>
          <a:ext cx="45918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F58A89-4296-F144-A2EB-357F73FBF0EB}"/>
              </a:ext>
            </a:extLst>
          </p:cNvPr>
          <p:cNvSpPr txBox="1"/>
          <p:nvPr/>
        </p:nvSpPr>
        <p:spPr>
          <a:xfrm>
            <a:off x="2969673" y="265606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			   0 	  	             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4260D-D775-614E-B7D8-902078F71D27}"/>
                  </a:ext>
                </a:extLst>
              </p:cNvPr>
              <p:cNvSpPr txBox="1"/>
              <p:nvPr/>
            </p:nvSpPr>
            <p:spPr>
              <a:xfrm>
                <a:off x="2652934" y="4081340"/>
                <a:ext cx="1482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4260D-D775-614E-B7D8-902078F7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34" y="4081340"/>
                <a:ext cx="1482649" cy="276999"/>
              </a:xfrm>
              <a:prstGeom prst="rect">
                <a:avLst/>
              </a:prstGeom>
              <a:blipFill>
                <a:blip r:embed="rId4"/>
                <a:stretch>
                  <a:fillRect l="-847" r="-169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/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D4A7A5-5BE4-814B-9B35-25A3C4456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08" y="3263730"/>
                <a:ext cx="3072892" cy="520399"/>
              </a:xfrm>
              <a:prstGeom prst="rect">
                <a:avLst/>
              </a:prstGeom>
              <a:blipFill>
                <a:blip r:embed="rId8"/>
                <a:stretch>
                  <a:fillRect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/>
              <p:nvPr/>
            </p:nvSpPr>
            <p:spPr>
              <a:xfrm>
                <a:off x="4551184" y="4094400"/>
                <a:ext cx="50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43FB16-B8DE-D848-8513-8D7E9215B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184" y="4094400"/>
                <a:ext cx="501739" cy="276999"/>
              </a:xfrm>
              <a:prstGeom prst="rect">
                <a:avLst/>
              </a:prstGeom>
              <a:blipFill>
                <a:blip r:embed="rId9"/>
                <a:stretch>
                  <a:fillRect l="-2439" r="-73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/>
              <p:nvPr/>
            </p:nvSpPr>
            <p:spPr>
              <a:xfrm>
                <a:off x="5220394" y="4903058"/>
                <a:ext cx="1295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9D76E-2750-824D-90E2-40DE49A9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394" y="4903058"/>
                <a:ext cx="1295291" cy="276999"/>
              </a:xfrm>
              <a:prstGeom prst="rect">
                <a:avLst/>
              </a:prstGeom>
              <a:blipFill>
                <a:blip r:embed="rId10"/>
                <a:stretch>
                  <a:fillRect l="-971" r="-291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/>
              <p:nvPr/>
            </p:nvSpPr>
            <p:spPr>
              <a:xfrm>
                <a:off x="5317408" y="5428307"/>
                <a:ext cx="2396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16=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ED393B-B41B-6243-8ED2-617791A3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08" y="5428307"/>
                <a:ext cx="2396554" cy="276999"/>
              </a:xfrm>
              <a:prstGeom prst="rect">
                <a:avLst/>
              </a:prstGeom>
              <a:blipFill>
                <a:blip r:embed="rId11"/>
                <a:stretch>
                  <a:fillRect l="-529" r="-15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/>
              <p:nvPr/>
            </p:nvSpPr>
            <p:spPr>
              <a:xfrm>
                <a:off x="5333601" y="5907649"/>
                <a:ext cx="20261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=32 −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−4=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C240B3-8065-C04B-88B8-D888A2692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1" y="5907649"/>
                <a:ext cx="2026196" cy="276999"/>
              </a:xfrm>
              <a:prstGeom prst="rect">
                <a:avLst/>
              </a:prstGeom>
              <a:blipFill>
                <a:blip r:embed="rId12"/>
                <a:stretch>
                  <a:fillRect l="-625" r="-125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F669535-6B27-2741-B475-772CD05A7EDC}"/>
              </a:ext>
            </a:extLst>
          </p:cNvPr>
          <p:cNvSpPr txBox="1"/>
          <p:nvPr/>
        </p:nvSpPr>
        <p:spPr>
          <a:xfrm>
            <a:off x="0" y="486682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21BD1-ED62-274D-BA8A-F72E1D88080C}"/>
              </a:ext>
            </a:extLst>
          </p:cNvPr>
          <p:cNvSpPr txBox="1"/>
          <p:nvPr/>
        </p:nvSpPr>
        <p:spPr>
          <a:xfrm>
            <a:off x="952687" y="4482925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fully assoc.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B6634-DE52-B54D-AD0D-D02A8DF4864E}"/>
              </a:ext>
            </a:extLst>
          </p:cNvPr>
          <p:cNvCxnSpPr>
            <a:cxnSpLocks/>
          </p:cNvCxnSpPr>
          <p:nvPr/>
        </p:nvCxnSpPr>
        <p:spPr>
          <a:xfrm>
            <a:off x="504836" y="4215295"/>
            <a:ext cx="158138" cy="671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EE5784-1196-2243-BB9F-857386B5F7BC}"/>
              </a:ext>
            </a:extLst>
          </p:cNvPr>
          <p:cNvSpPr txBox="1"/>
          <p:nvPr/>
        </p:nvSpPr>
        <p:spPr>
          <a:xfrm>
            <a:off x="-22100" y="3909006"/>
            <a:ext cx="99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cache line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3E9033-931F-BB4E-9DF4-C048E9E0C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67790"/>
              </p:ext>
            </p:extLst>
          </p:nvPr>
        </p:nvGraphicFramePr>
        <p:xfrm>
          <a:off x="536269" y="4899218"/>
          <a:ext cx="1939236" cy="248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809">
                  <a:extLst>
                    <a:ext uri="{9D8B030D-6E8A-4147-A177-3AD203B41FA5}">
                      <a16:colId xmlns:a16="http://schemas.microsoft.com/office/drawing/2014/main" val="1605866490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234568112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2170251094"/>
                    </a:ext>
                  </a:extLst>
                </a:gridCol>
                <a:gridCol w="484809">
                  <a:extLst>
                    <a:ext uri="{9D8B030D-6E8A-4147-A177-3AD203B41FA5}">
                      <a16:colId xmlns:a16="http://schemas.microsoft.com/office/drawing/2014/main" val="1006162085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block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572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527E6884-80E5-4F43-BA91-1D0F6792A849}"/>
              </a:ext>
            </a:extLst>
          </p:cNvPr>
          <p:cNvSpPr/>
          <p:nvPr/>
        </p:nvSpPr>
        <p:spPr>
          <a:xfrm>
            <a:off x="528971" y="4899218"/>
            <a:ext cx="1946533" cy="2617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9" name="Content Placeholder 6">
            <a:extLst>
              <a:ext uri="{FF2B5EF4-FFF2-40B4-BE49-F238E27FC236}">
                <a16:creationId xmlns:a16="http://schemas.microsoft.com/office/drawing/2014/main" id="{5A5C3253-A45B-6549-A39B-F392A0F05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221406"/>
              </p:ext>
            </p:extLst>
          </p:nvPr>
        </p:nvGraphicFramePr>
        <p:xfrm>
          <a:off x="2460790" y="1689327"/>
          <a:ext cx="459187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26">
                  <a:extLst>
                    <a:ext uri="{9D8B030D-6E8A-4147-A177-3AD203B41FA5}">
                      <a16:colId xmlns:a16="http://schemas.microsoft.com/office/drawing/2014/main" val="3988008969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433764047"/>
                    </a:ext>
                  </a:extLst>
                </a:gridCol>
                <a:gridCol w="1530626">
                  <a:extLst>
                    <a:ext uri="{9D8B030D-6E8A-4147-A177-3AD203B41FA5}">
                      <a16:colId xmlns:a16="http://schemas.microsoft.com/office/drawing/2014/main" val="158442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bits (remainder)</a:t>
                      </a:r>
                    </a:p>
                    <a:p>
                      <a:r>
                        <a:rPr lang="en-US" dirty="0"/>
                        <a:t>t = a-</a:t>
                      </a:r>
                      <a:r>
                        <a:rPr lang="en-US" i="1" dirty="0"/>
                        <a:t>i</a:t>
                      </a:r>
                      <a:r>
                        <a:rPr lang="en-US" dirty="0"/>
                        <a:t>-</a:t>
                      </a:r>
                      <a:r>
                        <a:rPr lang="en-US" i="1" dirty="0"/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bits (sets) </a:t>
                      </a:r>
                    </a:p>
                    <a:p>
                      <a:r>
                        <a:rPr lang="en-US" dirty="0"/>
                        <a:t>i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Offset bits (block) </a:t>
                      </a:r>
                    </a:p>
                    <a:p>
                      <a:r>
                        <a:rPr lang="en-US" dirty="0"/>
                        <a:t>b = log</a:t>
                      </a:r>
                      <a:r>
                        <a:rPr lang="en-US" baseline="-25000" dirty="0"/>
                        <a:t>2</a:t>
                      </a:r>
                      <a:r>
                        <a:rPr lang="en-US" i="1" baseline="0" dirty="0"/>
                        <a:t>bl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654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29D66-3610-4C40-B4E1-7630AEF52DDC}"/>
                  </a:ext>
                </a:extLst>
              </p:cNvPr>
              <p:cNvSpPr txBox="1"/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𝑐𝑎𝑐h𝑒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29D66-3610-4C40-B4E1-7630AEF52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88" y="3260941"/>
                <a:ext cx="2825710" cy="525978"/>
              </a:xfrm>
              <a:prstGeom prst="rect">
                <a:avLst/>
              </a:prstGeom>
              <a:blipFill>
                <a:blip r:embed="rId13"/>
                <a:stretch>
                  <a:fillRect l="-446" t="-7143" r="-4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1E5999-EA9E-AB44-98F8-E0DA74B092C3}"/>
                  </a:ext>
                </a:extLst>
              </p:cNvPr>
              <p:cNvSpPr txBox="1"/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1E5999-EA9E-AB44-98F8-E0DA74B09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55" y="4890843"/>
                <a:ext cx="2579039" cy="276999"/>
              </a:xfrm>
              <a:prstGeom prst="rect">
                <a:avLst/>
              </a:prstGeom>
              <a:blipFill>
                <a:blip r:embed="rId14"/>
                <a:stretch>
                  <a:fillRect l="-147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50107F-EC98-334E-BA47-E8574A796F5E}"/>
                  </a:ext>
                </a:extLst>
              </p:cNvPr>
              <p:cNvSpPr txBox="1"/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50107F-EC98-334E-BA47-E8574A796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416092"/>
                <a:ext cx="2696123" cy="276999"/>
              </a:xfrm>
              <a:prstGeom prst="rect">
                <a:avLst/>
              </a:prstGeom>
              <a:blipFill>
                <a:blip r:embed="rId15"/>
                <a:stretch>
                  <a:fillRect l="-1408" r="-93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BE6077-4864-AF4B-8FA0-F55A901532C0}"/>
                  </a:ext>
                </a:extLst>
              </p:cNvPr>
              <p:cNvSpPr txBox="1"/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BE6077-4864-AF4B-8FA0-F55A90153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78" y="5900943"/>
                <a:ext cx="2775119" cy="276999"/>
              </a:xfrm>
              <a:prstGeom prst="rect">
                <a:avLst/>
              </a:prstGeom>
              <a:blipFill>
                <a:blip r:embed="rId16"/>
                <a:stretch>
                  <a:fillRect l="-913" t="-4545" r="-137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07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9" name="Rectangle 7"/>
          <p:cNvSpPr>
            <a:spLocks noGrp="1" noChangeArrowheads="1"/>
          </p:cNvSpPr>
          <p:nvPr>
            <p:ph idx="1"/>
          </p:nvPr>
        </p:nvSpPr>
        <p:spPr>
          <a:xfrm>
            <a:off x="588681" y="2490173"/>
            <a:ext cx="8229600" cy="3377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When do we access memory?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800" b="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800" b="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800" b="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800" b="0" dirty="0"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Cache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333585-08E6-9447-997A-EC1E6FFC9A9C}"/>
              </a:ext>
            </a:extLst>
          </p:cNvPr>
          <p:cNvSpPr/>
          <p:nvPr/>
        </p:nvSpPr>
        <p:spPr>
          <a:xfrm>
            <a:off x="415877" y="4065482"/>
            <a:ext cx="8059568" cy="79369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EB4B5B-572D-FB4B-9D4D-612A2B0FD34C}"/>
                  </a:ext>
                </a:extLst>
              </p:cNvPr>
              <p:cNvSpPr txBox="1"/>
              <p:nvPr/>
            </p:nvSpPr>
            <p:spPr>
              <a:xfrm>
                <a:off x="668555" y="1478904"/>
                <a:ext cx="7075655" cy="522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𝑚𝑒𝑚𝑜𝑟𝑦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𝑎𝑐𝑐𝑒𝑠𝑠𝑒𝑠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𝑝𝑟𝑜𝑔𝑟𝑎𝑚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EB4B5B-572D-FB4B-9D4D-612A2B0FD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5" y="1478904"/>
                <a:ext cx="7075655" cy="522964"/>
              </a:xfrm>
              <a:prstGeom prst="rect">
                <a:avLst/>
              </a:prstGeom>
              <a:blipFill>
                <a:blip r:embed="rId3"/>
                <a:stretch>
                  <a:fillRect l="-358" t="-16279" r="-35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F52914-2D15-0C48-AE80-4B743519BD0D}"/>
                  </a:ext>
                </a:extLst>
              </p:cNvPr>
              <p:cNvSpPr txBox="1"/>
              <p:nvPr/>
            </p:nvSpPr>
            <p:spPr>
              <a:xfrm>
                <a:off x="668555" y="4316457"/>
                <a:ext cx="7519687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𝑐𝑦𝑐𝑙𝑒𝑠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$)=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                                                                       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F52914-2D15-0C48-AE80-4B743519B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5" y="4316457"/>
                <a:ext cx="7519687" cy="276999"/>
              </a:xfrm>
              <a:prstGeom prst="rect">
                <a:avLst/>
              </a:prstGeom>
              <a:blipFill>
                <a:blip r:embed="rId4"/>
                <a:stretch>
                  <a:fillRect l="-101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D92BA5B-D43A-D244-BB76-227D321563D8}"/>
              </a:ext>
            </a:extLst>
          </p:cNvPr>
          <p:cNvSpPr/>
          <p:nvPr/>
        </p:nvSpPr>
        <p:spPr>
          <a:xfrm>
            <a:off x="457198" y="5043359"/>
            <a:ext cx="8059568" cy="79369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6D3C32-65EF-DF42-8FE5-6CD7C8A4BAA9}"/>
                  </a:ext>
                </a:extLst>
              </p:cNvPr>
              <p:cNvSpPr txBox="1"/>
              <p:nvPr/>
            </p:nvSpPr>
            <p:spPr>
              <a:xfrm>
                <a:off x="518332" y="5363881"/>
                <a:ext cx="7937301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𝑐𝑦𝑐𝑙𝑒𝑠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6D3C32-65EF-DF42-8FE5-6CD7C8A4B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32" y="5363881"/>
                <a:ext cx="7937301" cy="276999"/>
              </a:xfrm>
              <a:prstGeom prst="rect">
                <a:avLst/>
              </a:prstGeom>
              <a:blipFill>
                <a:blip r:embed="rId5"/>
                <a:stretch>
                  <a:fillRect l="-479" r="-7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BF6E912-A20A-944F-BA2D-399E27AC3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81" y="2830313"/>
            <a:ext cx="8229600" cy="31183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6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7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8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>
              <a:lnSpc>
                <a:spcPct val="80000"/>
              </a:lnSpc>
              <a:defRPr/>
            </a:pPr>
            <a:r>
              <a:rPr lang="en-US" sz="1800" kern="0" dirty="0">
                <a:cs typeface="+mn-cs"/>
              </a:rPr>
              <a:t>Instruction Fetch (I$)</a:t>
            </a: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3570096-F22F-944E-A008-4A04203DF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87" y="3444770"/>
            <a:ext cx="8229600" cy="52418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6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7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8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2" defTabSz="914400">
              <a:lnSpc>
                <a:spcPct val="80000"/>
              </a:lnSpc>
              <a:defRPr/>
            </a:pPr>
            <a:r>
              <a:rPr lang="en-US" sz="1600" kern="0" dirty="0">
                <a:cs typeface="+mn-cs"/>
              </a:rPr>
              <a:t>Load</a:t>
            </a:r>
          </a:p>
          <a:p>
            <a:pPr lvl="2" defTabSz="914400">
              <a:lnSpc>
                <a:spcPct val="80000"/>
              </a:lnSpc>
              <a:defRPr/>
            </a:pPr>
            <a:r>
              <a:rPr lang="en-US" sz="1600" kern="0" dirty="0">
                <a:cs typeface="+mn-cs"/>
              </a:rPr>
              <a:t>Store</a:t>
            </a: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E7F8D25-4C88-BA4B-9831-591C7EDD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81" y="3144525"/>
            <a:ext cx="8229600" cy="30024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Blip>
                <a:blip r:embed="rId6"/>
              </a:buBlip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Blip>
                <a:blip r:embed="rId7"/>
              </a:buBlip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Blip>
                <a:blip r:embed="rId8"/>
              </a:buBlip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>
              <a:lnSpc>
                <a:spcPct val="80000"/>
              </a:lnSpc>
              <a:defRPr/>
            </a:pPr>
            <a:r>
              <a:rPr lang="en-US" sz="1800" kern="0" dirty="0">
                <a:cs typeface="+mn-cs"/>
              </a:rPr>
              <a:t>Data (D$)</a:t>
            </a: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  <a:p>
            <a:pPr defTabSz="914400">
              <a:lnSpc>
                <a:spcPct val="80000"/>
              </a:lnSpc>
              <a:defRPr/>
            </a:pPr>
            <a:endParaRPr lang="en-US" sz="1800" kern="0" dirty="0"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7B3EB-533A-794C-A359-2C1E2154D497}"/>
                  </a:ext>
                </a:extLst>
              </p:cNvPr>
              <p:cNvSpPr/>
              <p:nvPr/>
            </p:nvSpPr>
            <p:spPr>
              <a:xfrm>
                <a:off x="3461961" y="4289475"/>
                <a:ext cx="343805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1.00∗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𝑝𝑒𝑛𝑎𝑙𝑡𝑦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C7B3EB-533A-794C-A359-2C1E2154D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961" y="4289475"/>
                <a:ext cx="343805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D6BBD4-1249-584F-8633-02E8E0602BA6}"/>
                  </a:ext>
                </a:extLst>
              </p:cNvPr>
              <p:cNvSpPr/>
              <p:nvPr/>
            </p:nvSpPr>
            <p:spPr>
              <a:xfrm>
                <a:off x="2535382" y="5131017"/>
                <a:ext cx="6789986" cy="618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𝑙𝑜𝑎𝑑𝑠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𝑠𝑡𝑜𝑟𝑒𝑠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𝑖𝑛𝑠𝑡𝑟𝑢𝑐𝑡𝑖𝑜𝑛𝑠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𝑝𝑒𝑛𝑎𝑙𝑡𝑦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D6BBD4-1249-584F-8633-02E8E060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82" y="5131017"/>
                <a:ext cx="6789986" cy="618374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5E595A6-EBD8-FB46-AEB2-43EE76E5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9" grpId="0" build="p"/>
      <p:bldP spid="15" grpId="0" animBg="1"/>
      <p:bldP spid="6" grpId="0" animBg="1"/>
      <p:bldP spid="12" grpId="0" animBg="1"/>
      <p:bldP spid="7" grpId="0" animBg="1"/>
      <p:bldP spid="9" grpId="0"/>
      <p:bldP spid="10" grpId="0"/>
      <p:bldP spid="11" grpId="0"/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800" b="0" dirty="0">
                <a:cs typeface="+mn-cs"/>
              </a:rPr>
              <a:t>Example: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100" dirty="0"/>
              <a:t>Given: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I-cache miss rate = 2%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D-cache miss rate = 4%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Miss penalty = 100 cycles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Base (“ideal) CPI = 2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Load &amp; stores are 36% of instructions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8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/>
              <a:t>Miss cycles (penalty) per instruction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1800" dirty="0"/>
              <a:t>I-cache: 	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1800" dirty="0"/>
              <a:t>D-cache: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8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/>
              <a:t>Actual CPI =</a:t>
            </a:r>
          </a:p>
          <a:p>
            <a:pPr lvl="1">
              <a:lnSpc>
                <a:spcPct val="80000"/>
              </a:lnSpc>
              <a:defRPr/>
            </a:pPr>
            <a:endParaRPr lang="en-US" sz="2100" dirty="0"/>
          </a:p>
          <a:p>
            <a:pPr lvl="1">
              <a:lnSpc>
                <a:spcPct val="80000"/>
              </a:lnSpc>
              <a:defRPr/>
            </a:pPr>
            <a:r>
              <a:rPr lang="en-US" sz="2100" dirty="0"/>
              <a:t>Speedup: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800" dirty="0"/>
              <a:t>Ideal CPU is </a:t>
            </a:r>
            <a:r>
              <a:rPr lang="en-US" sz="1800" u="sng" dirty="0"/>
              <a:t>		</a:t>
            </a:r>
            <a:r>
              <a:rPr lang="en-US" sz="1800" dirty="0"/>
              <a:t> times faster</a:t>
            </a:r>
            <a:endParaRPr lang="en-AU" sz="1800" dirty="0"/>
          </a:p>
          <a:p>
            <a:pPr lvl="1" eaLnBrk="1" hangingPunct="1">
              <a:lnSpc>
                <a:spcPct val="80000"/>
              </a:lnSpc>
              <a:defRPr/>
            </a:pPr>
            <a:endParaRPr lang="en-AU" sz="1800" b="0" dirty="0"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Performance: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56B2F-6747-634A-BA84-4571EDCA415A}"/>
              </a:ext>
            </a:extLst>
          </p:cNvPr>
          <p:cNvSpPr/>
          <p:nvPr/>
        </p:nvSpPr>
        <p:spPr>
          <a:xfrm>
            <a:off x="2380418" y="360707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0.02 × 100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9FC63-8092-574C-A5D9-3807D302FE8A}"/>
              </a:ext>
            </a:extLst>
          </p:cNvPr>
          <p:cNvSpPr/>
          <p:nvPr/>
        </p:nvSpPr>
        <p:spPr>
          <a:xfrm>
            <a:off x="1528307" y="3962697"/>
            <a:ext cx="382027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80000"/>
              </a:lnSpc>
              <a:defRPr/>
            </a:pPr>
            <a:r>
              <a:rPr lang="en-US" dirty="0"/>
              <a:t>0.36 × 0.04 × 100 = 1.44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8C2E7-FC64-024A-8AB0-4E1B154B57E2}"/>
              </a:ext>
            </a:extLst>
          </p:cNvPr>
          <p:cNvSpPr/>
          <p:nvPr/>
        </p:nvSpPr>
        <p:spPr>
          <a:xfrm>
            <a:off x="2114311" y="4475289"/>
            <a:ext cx="258917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  <a:defRPr/>
            </a:pPr>
            <a:r>
              <a:rPr lang="en-US" dirty="0"/>
              <a:t>2 + 2 + 1.44 = 5.44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A404B-F730-2544-B8A0-085F5408A5C8}"/>
              </a:ext>
            </a:extLst>
          </p:cNvPr>
          <p:cNvSpPr/>
          <p:nvPr/>
        </p:nvSpPr>
        <p:spPr>
          <a:xfrm>
            <a:off x="2790559" y="5334144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5.44/2 =2.72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D9BAC89-4E10-BC4F-A0D5-A5557C28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Write-Through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275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MS PGothic" charset="0"/>
              </a:rPr>
              <a:t>On data-write hit, could just update the block in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MS PGothic" charset="0"/>
              </a:rPr>
              <a:t>But then cache and memory would be inconsistent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u="sng" dirty="0">
                <a:latin typeface="Arial" charset="0"/>
                <a:ea typeface="MS PGothic" charset="0"/>
              </a:rPr>
              <a:t>Write through</a:t>
            </a:r>
            <a:r>
              <a:rPr lang="en-US" sz="2400" dirty="0">
                <a:latin typeface="Arial" charset="0"/>
                <a:ea typeface="MS PGothic" charset="0"/>
              </a:rPr>
              <a:t>: also update memory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Arial" charset="0"/>
                <a:ea typeface="MS PGothic" charset="0"/>
              </a:rPr>
              <a:t>But makes writes take longer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MS PGothic" charset="0"/>
              </a:rPr>
              <a:t>e.g., if base CPI = 1, 10% of instructions are stores, write to memory takes 100 cycles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MS PGothic" charset="0"/>
              </a:rPr>
              <a:t> Effective CPI = 1 + 0.1×100 = 11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u="sng" dirty="0">
                <a:latin typeface="Arial" charset="0"/>
                <a:ea typeface="MS PGothic" charset="0"/>
              </a:rPr>
              <a:t>Solution</a:t>
            </a:r>
            <a:r>
              <a:rPr lang="en-US" sz="2400" dirty="0">
                <a:latin typeface="Arial" charset="0"/>
                <a:ea typeface="MS PGothic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MS PGothic" charset="0"/>
              </a:rPr>
              <a:t>write buffer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MS PGothic" charset="0"/>
              </a:rPr>
              <a:t>Holds data waiting to be written to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MS PGothic" charset="0"/>
              </a:rPr>
              <a:t>CPU continues immediately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MS PGothic" charset="0"/>
              </a:rPr>
              <a:t>Only stalls on write if write buffer is already full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8821" y="4952829"/>
            <a:ext cx="6156729" cy="144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BA562D-9FE1-D441-AC99-B798F75F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Write-Back</a:t>
            </a:r>
            <a:endParaRPr lang="en-AU">
              <a:ea typeface="+mj-ea"/>
              <a:cs typeface="+mj-cs"/>
            </a:endParaRPr>
          </a:p>
        </p:txBody>
      </p:sp>
      <p:sp>
        <p:nvSpPr>
          <p:cNvPr id="2775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u="sng" dirty="0">
                <a:ea typeface="+mn-ea"/>
                <a:cs typeface="+mn-cs"/>
              </a:rPr>
              <a:t>Alternative</a:t>
            </a:r>
            <a:r>
              <a:rPr lang="en-US" dirty="0">
                <a:ea typeface="+mn-ea"/>
                <a:cs typeface="+mn-cs"/>
              </a:rPr>
              <a:t>: On data-write hit, just update the block in cache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</a:rPr>
              <a:t>Keep track of whether each block is </a:t>
            </a:r>
            <a:r>
              <a:rPr lang="en-US" dirty="0">
                <a:solidFill>
                  <a:srgbClr val="FF0000"/>
                </a:solidFill>
                <a:ea typeface="+mn-ea"/>
              </a:rPr>
              <a:t>dirty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When a dirty block is replaced</a:t>
            </a:r>
          </a:p>
          <a:p>
            <a:pPr lvl="1" eaLnBrk="1" hangingPunct="1">
              <a:defRPr/>
            </a:pPr>
            <a:r>
              <a:rPr lang="en-US" u="sng" dirty="0">
                <a:ea typeface="+mn-ea"/>
              </a:rPr>
              <a:t>Write it back to memory</a:t>
            </a:r>
          </a:p>
          <a:p>
            <a:pPr lvl="1" eaLnBrk="1" hangingPunct="1">
              <a:defRPr/>
            </a:pPr>
            <a:r>
              <a:rPr lang="en-US" dirty="0">
                <a:ea typeface="+mn-ea"/>
              </a:rPr>
              <a:t>Can use a write buffer to allow replacing block to be read first</a:t>
            </a:r>
            <a:endParaRPr lang="en-AU" dirty="0">
              <a:ea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650" y="4711700"/>
            <a:ext cx="67056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5B638B1-A0E6-E24C-9C0A-5AAC82A9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Write Allocation</a:t>
            </a:r>
            <a:endParaRPr lang="en-AU">
              <a:ea typeface="+mj-ea"/>
              <a:cs typeface="+mj-cs"/>
            </a:endParaRPr>
          </a:p>
        </p:txBody>
      </p:sp>
      <p:sp>
        <p:nvSpPr>
          <p:cNvPr id="2795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MS PGothic" charset="0"/>
              </a:rPr>
              <a:t>What should happen on a </a:t>
            </a:r>
            <a:r>
              <a:rPr lang="en-US" u="sng" dirty="0">
                <a:latin typeface="Arial" charset="0"/>
                <a:ea typeface="MS PGothic" charset="0"/>
              </a:rPr>
              <a:t>write miss</a:t>
            </a:r>
            <a:r>
              <a:rPr lang="en-US" dirty="0">
                <a:latin typeface="Arial" charset="0"/>
                <a:ea typeface="MS PGothic" charset="0"/>
              </a:rPr>
              <a:t>?</a:t>
            </a:r>
          </a:p>
          <a:p>
            <a:pPr eaLnBrk="1" hangingPunct="1"/>
            <a:r>
              <a:rPr lang="en-US" dirty="0">
                <a:latin typeface="Arial" charset="0"/>
                <a:ea typeface="MS PGothic" charset="0"/>
              </a:rPr>
              <a:t>Alternatives for write-through</a:t>
            </a:r>
          </a:p>
          <a:p>
            <a:pPr lvl="1" eaLnBrk="1" hangingPunct="1"/>
            <a:r>
              <a:rPr lang="en-US" u="sng" dirty="0">
                <a:latin typeface="Arial" charset="0"/>
                <a:ea typeface="MS PGothic" charset="0"/>
              </a:rPr>
              <a:t>Allocate on miss</a:t>
            </a:r>
            <a:r>
              <a:rPr lang="en-US" dirty="0">
                <a:latin typeface="Arial" charset="0"/>
                <a:ea typeface="MS PGothic" charset="0"/>
              </a:rPr>
              <a:t>: fetch the block</a:t>
            </a:r>
          </a:p>
          <a:p>
            <a:pPr lvl="1" eaLnBrk="1" hangingPunct="1"/>
            <a:r>
              <a:rPr lang="en-US" u="sng" dirty="0">
                <a:latin typeface="Arial" charset="0"/>
                <a:ea typeface="MS PGothic" charset="0"/>
              </a:rPr>
              <a:t>Write around</a:t>
            </a:r>
            <a:r>
              <a:rPr lang="en-US" dirty="0">
                <a:latin typeface="Arial" charset="0"/>
                <a:ea typeface="MS PGothic" charset="0"/>
              </a:rPr>
              <a:t>: don’t fetch the block</a:t>
            </a:r>
          </a:p>
          <a:p>
            <a:pPr lvl="2" eaLnBrk="1" hangingPunct="1"/>
            <a:r>
              <a:rPr lang="en-US" dirty="0">
                <a:ea typeface="MS PGothic" charset="0"/>
              </a:rPr>
              <a:t>Since programs often write a whole block before reading it (e.g., initialization)</a:t>
            </a:r>
          </a:p>
          <a:p>
            <a:pPr eaLnBrk="1" hangingPunct="1"/>
            <a:r>
              <a:rPr lang="en-US" dirty="0">
                <a:latin typeface="Arial" charset="0"/>
                <a:ea typeface="MS PGothic" charset="0"/>
              </a:rPr>
              <a:t>For write-back</a:t>
            </a:r>
          </a:p>
          <a:p>
            <a:pPr lvl="1" eaLnBrk="1" hangingPunct="1"/>
            <a:r>
              <a:rPr lang="en-US" dirty="0">
                <a:latin typeface="Arial" charset="0"/>
                <a:ea typeface="MS PGothic" charset="0"/>
              </a:rPr>
              <a:t>Usually fetch the block</a:t>
            </a:r>
            <a:endParaRPr lang="en-AU" dirty="0">
              <a:latin typeface="Arial" charset="0"/>
              <a:ea typeface="MS PGothic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88CD1-5DAB-9A4A-9EA0-D22737CD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8CF8A4EF-CDB0-3142-B866-F3AD53A0F8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2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3E02-6419-0145-9E20-24A259BC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1C98-7E22-824C-8EC1-4A27A16D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A093A99-B14B-A24C-8FAB-B028B7EEB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14" y="1528792"/>
            <a:ext cx="872977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(8 points) Given the MIPS instruction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$t0, 4($s0)  explain how the 32 bits of the instruction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 will be allocated.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rt,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        # rt    ← Mem[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imm+rs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$t0, 4($s0)        # $r0  ← Mem[4+$s0]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                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                                     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[31-26]:  opcode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[25-21]:  register source ($s0)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[20-16]:  register destination ($t0)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[15-0]:    immediate(#4)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B683E3B-0701-374B-87C1-17654EAC2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4" y="3068928"/>
            <a:ext cx="5562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A5F8E2D-B6A8-3C42-84B6-DD6B47F9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4" y="3790949"/>
            <a:ext cx="55372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3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9CEB-3B41-7143-AF43-AA5BE0EA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FA066-4128-FF48-A0E4-44BD2C5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30072D-147D-0C4F-88B5-6D287204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58" y="1422376"/>
            <a:ext cx="6444632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BB2A3-8BCB-D142-9D8F-0FC08B19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63" y="5346909"/>
            <a:ext cx="6604000" cy="965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B005B4-EC4E-1B43-885A-D0B6609B4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97"/>
          <a:stretch/>
        </p:blipFill>
        <p:spPr bwMode="auto">
          <a:xfrm>
            <a:off x="6636510" y="1422376"/>
            <a:ext cx="224250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299;p21">
            <a:extLst>
              <a:ext uri="{FF2B5EF4-FFF2-40B4-BE49-F238E27FC236}">
                <a16:creationId xmlns:a16="http://schemas.microsoft.com/office/drawing/2014/main" id="{C826BA92-864F-A945-B9CC-A0D0E0BE0478}"/>
              </a:ext>
            </a:extLst>
          </p:cNvPr>
          <p:cNvCxnSpPr>
            <a:cxnSpLocks/>
          </p:cNvCxnSpPr>
          <p:nvPr/>
        </p:nvCxnSpPr>
        <p:spPr>
          <a:xfrm>
            <a:off x="5149912" y="3906269"/>
            <a:ext cx="590860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306;p21">
            <a:extLst>
              <a:ext uri="{FF2B5EF4-FFF2-40B4-BE49-F238E27FC236}">
                <a16:creationId xmlns:a16="http://schemas.microsoft.com/office/drawing/2014/main" id="{2E3271FC-34FC-CD48-887E-7B88C02E5BD6}"/>
              </a:ext>
            </a:extLst>
          </p:cNvPr>
          <p:cNvCxnSpPr>
            <a:cxnSpLocks/>
          </p:cNvCxnSpPr>
          <p:nvPr/>
        </p:nvCxnSpPr>
        <p:spPr>
          <a:xfrm flipH="1" flipV="1">
            <a:off x="2027754" y="1690922"/>
            <a:ext cx="3757" cy="68696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307;p21">
            <a:extLst>
              <a:ext uri="{FF2B5EF4-FFF2-40B4-BE49-F238E27FC236}">
                <a16:creationId xmlns:a16="http://schemas.microsoft.com/office/drawing/2014/main" id="{CA6ABC34-4F9D-0643-8830-0668822B1959}"/>
              </a:ext>
            </a:extLst>
          </p:cNvPr>
          <p:cNvGrpSpPr/>
          <p:nvPr/>
        </p:nvGrpSpPr>
        <p:grpSpPr>
          <a:xfrm>
            <a:off x="973599" y="1470810"/>
            <a:ext cx="5244619" cy="2364834"/>
            <a:chOff x="-33497" y="-1"/>
            <a:chExt cx="7348698" cy="1828801"/>
          </a:xfrm>
        </p:grpSpPr>
        <p:cxnSp>
          <p:nvCxnSpPr>
            <p:cNvPr id="14" name="Google Shape;308;p21">
              <a:extLst>
                <a:ext uri="{FF2B5EF4-FFF2-40B4-BE49-F238E27FC236}">
                  <a16:creationId xmlns:a16="http://schemas.microsoft.com/office/drawing/2014/main" id="{BEB121E8-CA84-5249-8C83-B481CE369BFB}"/>
                </a:ext>
              </a:extLst>
            </p:cNvPr>
            <p:cNvCxnSpPr>
              <a:cxnSpLocks/>
            </p:cNvCxnSpPr>
            <p:nvPr/>
          </p:nvCxnSpPr>
          <p:spPr>
            <a:xfrm>
              <a:off x="-33497" y="1825069"/>
              <a:ext cx="252444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" name="Google Shape;309;p21">
              <a:extLst>
                <a:ext uri="{FF2B5EF4-FFF2-40B4-BE49-F238E27FC236}">
                  <a16:creationId xmlns:a16="http://schemas.microsoft.com/office/drawing/2014/main" id="{706A4CDE-2A75-3049-B9CA-BBCB78F8F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173" y="788961"/>
              <a:ext cx="13409" cy="1039839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10;p21">
              <a:extLst>
                <a:ext uri="{FF2B5EF4-FFF2-40B4-BE49-F238E27FC236}">
                  <a16:creationId xmlns:a16="http://schemas.microsoft.com/office/drawing/2014/main" id="{B06C1934-E98E-7A4D-8E21-ABA20C9FFF57}"/>
                </a:ext>
              </a:extLst>
            </p:cNvPr>
            <p:cNvCxnSpPr>
              <a:cxnSpLocks/>
            </p:cNvCxnSpPr>
            <p:nvPr/>
          </p:nvCxnSpPr>
          <p:spPr>
            <a:xfrm>
              <a:off x="542878" y="788962"/>
              <a:ext cx="23580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311;p21">
              <a:extLst>
                <a:ext uri="{FF2B5EF4-FFF2-40B4-BE49-F238E27FC236}">
                  <a16:creationId xmlns:a16="http://schemas.microsoft.com/office/drawing/2014/main" id="{B99C94F8-D1F6-0D48-A656-4E18076A5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6" y="701467"/>
              <a:ext cx="41305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313;p21">
              <a:extLst>
                <a:ext uri="{FF2B5EF4-FFF2-40B4-BE49-F238E27FC236}">
                  <a16:creationId xmlns:a16="http://schemas.microsoft.com/office/drawing/2014/main" id="{B7B060B2-3236-F246-88F7-F12813A454C4}"/>
                </a:ext>
              </a:extLst>
            </p:cNvPr>
            <p:cNvCxnSpPr>
              <a:cxnSpLocks/>
            </p:cNvCxnSpPr>
            <p:nvPr/>
          </p:nvCxnSpPr>
          <p:spPr>
            <a:xfrm>
              <a:off x="7066730" y="250294"/>
              <a:ext cx="248470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314;p21">
              <a:extLst>
                <a:ext uri="{FF2B5EF4-FFF2-40B4-BE49-F238E27FC236}">
                  <a16:creationId xmlns:a16="http://schemas.microsoft.com/office/drawing/2014/main" id="{91975769-19B5-DB42-AA06-5A2273E6B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-1"/>
              <a:ext cx="1" cy="258611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315;p21">
              <a:extLst>
                <a:ext uri="{FF2B5EF4-FFF2-40B4-BE49-F238E27FC236}">
                  <a16:creationId xmlns:a16="http://schemas.microsoft.com/office/drawing/2014/main" id="{F5DCCB2C-4F05-B74B-AB44-2D720E8433C3}"/>
                </a:ext>
              </a:extLst>
            </p:cNvPr>
            <p:cNvCxnSpPr>
              <a:cxnSpLocks/>
            </p:cNvCxnSpPr>
            <p:nvPr/>
          </p:nvCxnSpPr>
          <p:spPr>
            <a:xfrm>
              <a:off x="-33497" y="11113"/>
              <a:ext cx="734869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316;p21">
              <a:extLst>
                <a:ext uri="{FF2B5EF4-FFF2-40B4-BE49-F238E27FC236}">
                  <a16:creationId xmlns:a16="http://schemas.microsoft.com/office/drawing/2014/main" id="{B0491AA5-5590-3243-8082-A39F18E42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3497" y="11113"/>
              <a:ext cx="0" cy="1813956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317;p21">
              <a:extLst>
                <a:ext uri="{FF2B5EF4-FFF2-40B4-BE49-F238E27FC236}">
                  <a16:creationId xmlns:a16="http://schemas.microsoft.com/office/drawing/2014/main" id="{4D253D5E-6BF7-AD44-A82A-2D080E609293}"/>
                </a:ext>
              </a:extLst>
            </p:cNvPr>
            <p:cNvCxnSpPr>
              <a:cxnSpLocks/>
            </p:cNvCxnSpPr>
            <p:nvPr/>
          </p:nvCxnSpPr>
          <p:spPr>
            <a:xfrm>
              <a:off x="468078" y="1825069"/>
              <a:ext cx="64561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" name="Google Shape;320;p21">
            <a:extLst>
              <a:ext uri="{FF2B5EF4-FFF2-40B4-BE49-F238E27FC236}">
                <a16:creationId xmlns:a16="http://schemas.microsoft.com/office/drawing/2014/main" id="{8A3FF1A9-6DF9-B644-854F-90579769AC0B}"/>
              </a:ext>
            </a:extLst>
          </p:cNvPr>
          <p:cNvGrpSpPr/>
          <p:nvPr/>
        </p:nvGrpSpPr>
        <p:grpSpPr>
          <a:xfrm>
            <a:off x="2104698" y="3031043"/>
            <a:ext cx="2243692" cy="1674442"/>
            <a:chOff x="4416" y="-647327"/>
            <a:chExt cx="2243691" cy="1674440"/>
          </a:xfrm>
        </p:grpSpPr>
        <p:cxnSp>
          <p:nvCxnSpPr>
            <p:cNvPr id="26" name="Google Shape;321;p21">
              <a:extLst>
                <a:ext uri="{FF2B5EF4-FFF2-40B4-BE49-F238E27FC236}">
                  <a16:creationId xmlns:a16="http://schemas.microsoft.com/office/drawing/2014/main" id="{DFE7A592-4402-BC47-B2D0-30CBB34F474F}"/>
                </a:ext>
              </a:extLst>
            </p:cNvPr>
            <p:cNvCxnSpPr>
              <a:cxnSpLocks/>
            </p:cNvCxnSpPr>
            <p:nvPr/>
          </p:nvCxnSpPr>
          <p:spPr>
            <a:xfrm>
              <a:off x="4416" y="-647327"/>
              <a:ext cx="6697" cy="167444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322;p21">
              <a:extLst>
                <a:ext uri="{FF2B5EF4-FFF2-40B4-BE49-F238E27FC236}">
                  <a16:creationId xmlns:a16="http://schemas.microsoft.com/office/drawing/2014/main" id="{3C0A3AE1-46BB-D04D-814F-025A50444417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" y="1016000"/>
              <a:ext cx="200074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323;p21">
              <a:extLst>
                <a:ext uri="{FF2B5EF4-FFF2-40B4-BE49-F238E27FC236}">
                  <a16:creationId xmlns:a16="http://schemas.microsoft.com/office/drawing/2014/main" id="{B5E275E5-1B36-CF4E-8896-777B64E3F67F}"/>
                </a:ext>
              </a:extLst>
            </p:cNvPr>
            <p:cNvCxnSpPr>
              <a:cxnSpLocks/>
            </p:cNvCxnSpPr>
            <p:nvPr/>
          </p:nvCxnSpPr>
          <p:spPr>
            <a:xfrm>
              <a:off x="1495626" y="336944"/>
              <a:ext cx="349389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324;p21">
              <a:extLst>
                <a:ext uri="{FF2B5EF4-FFF2-40B4-BE49-F238E27FC236}">
                  <a16:creationId xmlns:a16="http://schemas.microsoft.com/office/drawing/2014/main" id="{DC55B201-D339-4B40-A90C-7EC625968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2748" y="513557"/>
              <a:ext cx="0" cy="502444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25;p21">
              <a:extLst>
                <a:ext uri="{FF2B5EF4-FFF2-40B4-BE49-F238E27FC236}">
                  <a16:creationId xmlns:a16="http://schemas.microsoft.com/office/drawing/2014/main" id="{9796AFBA-B463-A443-B491-AB76403425B7}"/>
                </a:ext>
              </a:extLst>
            </p:cNvPr>
            <p:cNvCxnSpPr>
              <a:cxnSpLocks/>
            </p:cNvCxnSpPr>
            <p:nvPr/>
          </p:nvCxnSpPr>
          <p:spPr>
            <a:xfrm>
              <a:off x="2002748" y="513557"/>
              <a:ext cx="245359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32" name="Google Shape;327;p21">
            <a:extLst>
              <a:ext uri="{FF2B5EF4-FFF2-40B4-BE49-F238E27FC236}">
                <a16:creationId xmlns:a16="http://schemas.microsoft.com/office/drawing/2014/main" id="{36B8594A-8968-2A43-93BA-542738CE77A2}"/>
              </a:ext>
            </a:extLst>
          </p:cNvPr>
          <p:cNvCxnSpPr>
            <a:cxnSpLocks/>
          </p:cNvCxnSpPr>
          <p:nvPr/>
        </p:nvCxnSpPr>
        <p:spPr>
          <a:xfrm>
            <a:off x="2121658" y="3031043"/>
            <a:ext cx="60921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A6BF3C-4702-1C4A-96D7-EB5D9B386BD4}"/>
              </a:ext>
            </a:extLst>
          </p:cNvPr>
          <p:cNvSpPr txBox="1"/>
          <p:nvPr/>
        </p:nvSpPr>
        <p:spPr>
          <a:xfrm>
            <a:off x="2426520" y="2725408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616A00"/>
                </a:solidFill>
              </a:rPr>
              <a:t>rs</a:t>
            </a:r>
            <a:endParaRPr lang="en-US" sz="1400" dirty="0">
              <a:solidFill>
                <a:srgbClr val="616A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28DE83-DA93-9344-A2C3-D7114547DF7A}"/>
              </a:ext>
            </a:extLst>
          </p:cNvPr>
          <p:cNvSpPr txBox="1"/>
          <p:nvPr/>
        </p:nvSpPr>
        <p:spPr>
          <a:xfrm>
            <a:off x="2471321" y="3105644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16A00"/>
                </a:solidFill>
              </a:rPr>
              <a:t>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05B31E-FBE3-5B4A-A352-E9E150471B11}"/>
              </a:ext>
            </a:extLst>
          </p:cNvPr>
          <p:cNvSpPr txBox="1"/>
          <p:nvPr/>
        </p:nvSpPr>
        <p:spPr>
          <a:xfrm>
            <a:off x="2463371" y="3436057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616A00"/>
                </a:solidFill>
              </a:rPr>
              <a:t>rd</a:t>
            </a:r>
            <a:endParaRPr lang="en-US" sz="1400" dirty="0">
              <a:solidFill>
                <a:srgbClr val="616A00"/>
              </a:solidFill>
            </a:endParaRPr>
          </a:p>
        </p:txBody>
      </p:sp>
      <p:cxnSp>
        <p:nvCxnSpPr>
          <p:cNvPr id="36" name="Google Shape;327;p21">
            <a:extLst>
              <a:ext uri="{FF2B5EF4-FFF2-40B4-BE49-F238E27FC236}">
                <a16:creationId xmlns:a16="http://schemas.microsoft.com/office/drawing/2014/main" id="{700A136B-27A5-114A-BA51-CAC04DA19FEF}"/>
              </a:ext>
            </a:extLst>
          </p:cNvPr>
          <p:cNvCxnSpPr>
            <a:cxnSpLocks/>
          </p:cNvCxnSpPr>
          <p:nvPr/>
        </p:nvCxnSpPr>
        <p:spPr>
          <a:xfrm flipV="1">
            <a:off x="2110546" y="3389416"/>
            <a:ext cx="620326" cy="1638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24;p21">
            <a:extLst>
              <a:ext uri="{FF2B5EF4-FFF2-40B4-BE49-F238E27FC236}">
                <a16:creationId xmlns:a16="http://schemas.microsoft.com/office/drawing/2014/main" id="{6D64E206-CC66-3547-B934-EDD5B7ADFABD}"/>
              </a:ext>
            </a:extLst>
          </p:cNvPr>
          <p:cNvCxnSpPr>
            <a:cxnSpLocks/>
          </p:cNvCxnSpPr>
          <p:nvPr/>
        </p:nvCxnSpPr>
        <p:spPr>
          <a:xfrm flipV="1">
            <a:off x="3947216" y="4019049"/>
            <a:ext cx="0" cy="46010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310;p21">
            <a:extLst>
              <a:ext uri="{FF2B5EF4-FFF2-40B4-BE49-F238E27FC236}">
                <a16:creationId xmlns:a16="http://schemas.microsoft.com/office/drawing/2014/main" id="{10618C95-DC2D-484F-9828-47487F3BBBB8}"/>
              </a:ext>
            </a:extLst>
          </p:cNvPr>
          <p:cNvCxnSpPr>
            <a:cxnSpLocks/>
          </p:cNvCxnSpPr>
          <p:nvPr/>
        </p:nvCxnSpPr>
        <p:spPr>
          <a:xfrm>
            <a:off x="2027892" y="1690921"/>
            <a:ext cx="383481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317;p21">
            <a:extLst>
              <a:ext uri="{FF2B5EF4-FFF2-40B4-BE49-F238E27FC236}">
                <a16:creationId xmlns:a16="http://schemas.microsoft.com/office/drawing/2014/main" id="{E68942D1-2371-494A-A6AB-4216A2562A65}"/>
              </a:ext>
            </a:extLst>
          </p:cNvPr>
          <p:cNvCxnSpPr>
            <a:cxnSpLocks/>
          </p:cNvCxnSpPr>
          <p:nvPr/>
        </p:nvCxnSpPr>
        <p:spPr>
          <a:xfrm flipH="1">
            <a:off x="2027755" y="3830819"/>
            <a:ext cx="9390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326;p21">
            <a:extLst>
              <a:ext uri="{FF2B5EF4-FFF2-40B4-BE49-F238E27FC236}">
                <a16:creationId xmlns:a16="http://schemas.microsoft.com/office/drawing/2014/main" id="{7C89B817-F55F-1B4F-B685-1DA6E2C609D7}"/>
              </a:ext>
            </a:extLst>
          </p:cNvPr>
          <p:cNvCxnSpPr>
            <a:cxnSpLocks/>
          </p:cNvCxnSpPr>
          <p:nvPr/>
        </p:nvCxnSpPr>
        <p:spPr>
          <a:xfrm>
            <a:off x="3945298" y="4479149"/>
            <a:ext cx="179547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326;p21">
            <a:extLst>
              <a:ext uri="{FF2B5EF4-FFF2-40B4-BE49-F238E27FC236}">
                <a16:creationId xmlns:a16="http://schemas.microsoft.com/office/drawing/2014/main" id="{73E22BAD-AC57-B74D-AB6B-5FC05A85B35D}"/>
              </a:ext>
            </a:extLst>
          </p:cNvPr>
          <p:cNvCxnSpPr>
            <a:cxnSpLocks/>
          </p:cNvCxnSpPr>
          <p:nvPr/>
        </p:nvCxnSpPr>
        <p:spPr>
          <a:xfrm>
            <a:off x="3595908" y="3637603"/>
            <a:ext cx="10988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" name="Google Shape;327;p21">
            <a:extLst>
              <a:ext uri="{FF2B5EF4-FFF2-40B4-BE49-F238E27FC236}">
                <a16:creationId xmlns:a16="http://schemas.microsoft.com/office/drawing/2014/main" id="{F0A04AE5-5F6C-F541-8C98-A41C6D557E19}"/>
              </a:ext>
            </a:extLst>
          </p:cNvPr>
          <p:cNvCxnSpPr>
            <a:cxnSpLocks/>
          </p:cNvCxnSpPr>
          <p:nvPr/>
        </p:nvCxnSpPr>
        <p:spPr>
          <a:xfrm>
            <a:off x="1377639" y="2220552"/>
            <a:ext cx="175597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" name="Google Shape;323;p21">
            <a:extLst>
              <a:ext uri="{FF2B5EF4-FFF2-40B4-BE49-F238E27FC236}">
                <a16:creationId xmlns:a16="http://schemas.microsoft.com/office/drawing/2014/main" id="{2CFE7DD2-38F1-D146-A0CB-217A0E547A69}"/>
              </a:ext>
            </a:extLst>
          </p:cNvPr>
          <p:cNvCxnSpPr>
            <a:cxnSpLocks/>
          </p:cNvCxnSpPr>
          <p:nvPr/>
        </p:nvCxnSpPr>
        <p:spPr>
          <a:xfrm>
            <a:off x="4237855" y="4747578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9596DCE0-1E6C-0B41-ACB1-FE92E56EA15E}"/>
              </a:ext>
            </a:extLst>
          </p:cNvPr>
          <p:cNvSpPr/>
          <p:nvPr/>
        </p:nvSpPr>
        <p:spPr>
          <a:xfrm>
            <a:off x="4348390" y="4121297"/>
            <a:ext cx="107373" cy="12780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1E7797-EB91-0743-9964-9D5854260295}"/>
              </a:ext>
            </a:extLst>
          </p:cNvPr>
          <p:cNvSpPr txBox="1"/>
          <p:nvPr/>
        </p:nvSpPr>
        <p:spPr>
          <a:xfrm>
            <a:off x="6819073" y="4271624"/>
            <a:ext cx="25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x</a:t>
            </a:r>
          </a:p>
        </p:txBody>
      </p:sp>
      <p:cxnSp>
        <p:nvCxnSpPr>
          <p:cNvPr id="103" name="Google Shape;323;p21">
            <a:extLst>
              <a:ext uri="{FF2B5EF4-FFF2-40B4-BE49-F238E27FC236}">
                <a16:creationId xmlns:a16="http://schemas.microsoft.com/office/drawing/2014/main" id="{D1FE344A-02D8-5441-825F-3751D05AA021}"/>
              </a:ext>
            </a:extLst>
          </p:cNvPr>
          <p:cNvCxnSpPr>
            <a:cxnSpLocks/>
          </p:cNvCxnSpPr>
          <p:nvPr/>
        </p:nvCxnSpPr>
        <p:spPr>
          <a:xfrm>
            <a:off x="2219757" y="434799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323;p21">
            <a:extLst>
              <a:ext uri="{FF2B5EF4-FFF2-40B4-BE49-F238E27FC236}">
                <a16:creationId xmlns:a16="http://schemas.microsoft.com/office/drawing/2014/main" id="{BC4DA1AC-4382-8A44-A27F-9DCE435CC0B6}"/>
              </a:ext>
            </a:extLst>
          </p:cNvPr>
          <p:cNvCxnSpPr>
            <a:cxnSpLocks/>
          </p:cNvCxnSpPr>
          <p:nvPr/>
        </p:nvCxnSpPr>
        <p:spPr>
          <a:xfrm>
            <a:off x="6702734" y="4756825"/>
            <a:ext cx="53525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323;p21">
            <a:extLst>
              <a:ext uri="{FF2B5EF4-FFF2-40B4-BE49-F238E27FC236}">
                <a16:creationId xmlns:a16="http://schemas.microsoft.com/office/drawing/2014/main" id="{C052B2ED-8629-8E40-80D1-2EAB781A7CFD}"/>
              </a:ext>
            </a:extLst>
          </p:cNvPr>
          <p:cNvCxnSpPr>
            <a:cxnSpLocks/>
          </p:cNvCxnSpPr>
          <p:nvPr/>
        </p:nvCxnSpPr>
        <p:spPr>
          <a:xfrm>
            <a:off x="3194005" y="2876032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323;p21">
            <a:extLst>
              <a:ext uri="{FF2B5EF4-FFF2-40B4-BE49-F238E27FC236}">
                <a16:creationId xmlns:a16="http://schemas.microsoft.com/office/drawing/2014/main" id="{DCEAABAE-0900-1F4F-BF73-D48ECD6DABB1}"/>
              </a:ext>
            </a:extLst>
          </p:cNvPr>
          <p:cNvCxnSpPr>
            <a:cxnSpLocks/>
          </p:cNvCxnSpPr>
          <p:nvPr/>
        </p:nvCxnSpPr>
        <p:spPr>
          <a:xfrm>
            <a:off x="5782758" y="3372338"/>
            <a:ext cx="540834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323;p21">
            <a:extLst>
              <a:ext uri="{FF2B5EF4-FFF2-40B4-BE49-F238E27FC236}">
                <a16:creationId xmlns:a16="http://schemas.microsoft.com/office/drawing/2014/main" id="{0530D859-6CE1-6B4F-91A3-496C18E8214C}"/>
              </a:ext>
            </a:extLst>
          </p:cNvPr>
          <p:cNvCxnSpPr>
            <a:cxnSpLocks/>
          </p:cNvCxnSpPr>
          <p:nvPr/>
        </p:nvCxnSpPr>
        <p:spPr>
          <a:xfrm>
            <a:off x="5775794" y="5128578"/>
            <a:ext cx="547798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734CFF-9F76-8B41-8216-B2A54F5A5821}"/>
              </a:ext>
            </a:extLst>
          </p:cNvPr>
          <p:cNvSpPr/>
          <p:nvPr/>
        </p:nvSpPr>
        <p:spPr>
          <a:xfrm>
            <a:off x="6702734" y="2032785"/>
            <a:ext cx="1304692" cy="135431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Google Shape;327;p21">
            <a:extLst>
              <a:ext uri="{FF2B5EF4-FFF2-40B4-BE49-F238E27FC236}">
                <a16:creationId xmlns:a16="http://schemas.microsoft.com/office/drawing/2014/main" id="{FDB3568A-3D61-8B46-91CF-11E9B405C4E0}"/>
              </a:ext>
            </a:extLst>
          </p:cNvPr>
          <p:cNvCxnSpPr>
            <a:cxnSpLocks/>
          </p:cNvCxnSpPr>
          <p:nvPr/>
        </p:nvCxnSpPr>
        <p:spPr>
          <a:xfrm flipV="1">
            <a:off x="4438806" y="4374848"/>
            <a:ext cx="0" cy="198073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327;p21">
            <a:extLst>
              <a:ext uri="{FF2B5EF4-FFF2-40B4-BE49-F238E27FC236}">
                <a16:creationId xmlns:a16="http://schemas.microsoft.com/office/drawing/2014/main" id="{216BF501-CA76-4540-AADA-1EFA32F3A51C}"/>
              </a:ext>
            </a:extLst>
          </p:cNvPr>
          <p:cNvCxnSpPr>
            <a:cxnSpLocks/>
          </p:cNvCxnSpPr>
          <p:nvPr/>
        </p:nvCxnSpPr>
        <p:spPr>
          <a:xfrm flipV="1">
            <a:off x="6049693" y="4839079"/>
            <a:ext cx="0" cy="124135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DDB2782-8EC6-7949-BAF7-09F54031E005}"/>
              </a:ext>
            </a:extLst>
          </p:cNvPr>
          <p:cNvSpPr txBox="1"/>
          <p:nvPr/>
        </p:nvSpPr>
        <p:spPr>
          <a:xfrm>
            <a:off x="5892446" y="3286793"/>
            <a:ext cx="22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050BA6-7F38-B740-A85A-6B994F030D98}"/>
              </a:ext>
            </a:extLst>
          </p:cNvPr>
          <p:cNvSpPr txBox="1"/>
          <p:nvPr/>
        </p:nvSpPr>
        <p:spPr>
          <a:xfrm>
            <a:off x="2293082" y="3890464"/>
            <a:ext cx="6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88BC526-887C-E14C-8726-FB7AC452D3DD}"/>
              </a:ext>
            </a:extLst>
          </p:cNvPr>
          <p:cNvSpPr txBox="1"/>
          <p:nvPr/>
        </p:nvSpPr>
        <p:spPr>
          <a:xfrm>
            <a:off x="2708654" y="3809553"/>
            <a:ext cx="6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x</a:t>
            </a:r>
          </a:p>
        </p:txBody>
      </p:sp>
      <p:cxnSp>
        <p:nvCxnSpPr>
          <p:cNvPr id="124" name="Google Shape;323;p21">
            <a:extLst>
              <a:ext uri="{FF2B5EF4-FFF2-40B4-BE49-F238E27FC236}">
                <a16:creationId xmlns:a16="http://schemas.microsoft.com/office/drawing/2014/main" id="{1892869B-1FC8-F143-A766-6DEC67F95569}"/>
              </a:ext>
            </a:extLst>
          </p:cNvPr>
          <p:cNvCxnSpPr>
            <a:cxnSpLocks/>
          </p:cNvCxnSpPr>
          <p:nvPr/>
        </p:nvCxnSpPr>
        <p:spPr>
          <a:xfrm>
            <a:off x="2575674" y="584292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323;p21">
            <a:extLst>
              <a:ext uri="{FF2B5EF4-FFF2-40B4-BE49-F238E27FC236}">
                <a16:creationId xmlns:a16="http://schemas.microsoft.com/office/drawing/2014/main" id="{B3256F2F-ECFC-A047-A3CB-BAC07DCCC285}"/>
              </a:ext>
            </a:extLst>
          </p:cNvPr>
          <p:cNvCxnSpPr>
            <a:cxnSpLocks/>
          </p:cNvCxnSpPr>
          <p:nvPr/>
        </p:nvCxnSpPr>
        <p:spPr>
          <a:xfrm>
            <a:off x="3250588" y="584292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323;p21">
            <a:extLst>
              <a:ext uri="{FF2B5EF4-FFF2-40B4-BE49-F238E27FC236}">
                <a16:creationId xmlns:a16="http://schemas.microsoft.com/office/drawing/2014/main" id="{36F5A393-204C-E845-94CF-77A16256C202}"/>
              </a:ext>
            </a:extLst>
          </p:cNvPr>
          <p:cNvCxnSpPr>
            <a:cxnSpLocks/>
          </p:cNvCxnSpPr>
          <p:nvPr/>
        </p:nvCxnSpPr>
        <p:spPr>
          <a:xfrm>
            <a:off x="3902079" y="584636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323;p21">
            <a:extLst>
              <a:ext uri="{FF2B5EF4-FFF2-40B4-BE49-F238E27FC236}">
                <a16:creationId xmlns:a16="http://schemas.microsoft.com/office/drawing/2014/main" id="{3C748B74-2FFF-5E47-BEF0-9CC08493D63E}"/>
              </a:ext>
            </a:extLst>
          </p:cNvPr>
          <p:cNvCxnSpPr>
            <a:cxnSpLocks/>
          </p:cNvCxnSpPr>
          <p:nvPr/>
        </p:nvCxnSpPr>
        <p:spPr>
          <a:xfrm>
            <a:off x="4551850" y="584292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323;p21">
            <a:extLst>
              <a:ext uri="{FF2B5EF4-FFF2-40B4-BE49-F238E27FC236}">
                <a16:creationId xmlns:a16="http://schemas.microsoft.com/office/drawing/2014/main" id="{E8C7B625-9D38-9644-9EDE-69BE6380C8BF}"/>
              </a:ext>
            </a:extLst>
          </p:cNvPr>
          <p:cNvCxnSpPr>
            <a:cxnSpLocks/>
          </p:cNvCxnSpPr>
          <p:nvPr/>
        </p:nvCxnSpPr>
        <p:spPr>
          <a:xfrm>
            <a:off x="5204992" y="584292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323;p21">
            <a:extLst>
              <a:ext uri="{FF2B5EF4-FFF2-40B4-BE49-F238E27FC236}">
                <a16:creationId xmlns:a16="http://schemas.microsoft.com/office/drawing/2014/main" id="{D377B3FB-444A-C444-83A0-079A68144439}"/>
              </a:ext>
            </a:extLst>
          </p:cNvPr>
          <p:cNvCxnSpPr>
            <a:cxnSpLocks/>
          </p:cNvCxnSpPr>
          <p:nvPr/>
        </p:nvCxnSpPr>
        <p:spPr>
          <a:xfrm>
            <a:off x="5892446" y="5842923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323;p21">
            <a:extLst>
              <a:ext uri="{FF2B5EF4-FFF2-40B4-BE49-F238E27FC236}">
                <a16:creationId xmlns:a16="http://schemas.microsoft.com/office/drawing/2014/main" id="{DDB6D30C-04C3-BD43-A356-3FCB59E8AAB4}"/>
              </a:ext>
            </a:extLst>
          </p:cNvPr>
          <p:cNvCxnSpPr>
            <a:cxnSpLocks/>
          </p:cNvCxnSpPr>
          <p:nvPr/>
        </p:nvCxnSpPr>
        <p:spPr>
          <a:xfrm>
            <a:off x="6546674" y="5869899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323;p21">
            <a:extLst>
              <a:ext uri="{FF2B5EF4-FFF2-40B4-BE49-F238E27FC236}">
                <a16:creationId xmlns:a16="http://schemas.microsoft.com/office/drawing/2014/main" id="{73190D6B-F583-5242-97F3-1EE11F101BB6}"/>
              </a:ext>
            </a:extLst>
          </p:cNvPr>
          <p:cNvCxnSpPr>
            <a:cxnSpLocks/>
          </p:cNvCxnSpPr>
          <p:nvPr/>
        </p:nvCxnSpPr>
        <p:spPr>
          <a:xfrm>
            <a:off x="7188438" y="5869899"/>
            <a:ext cx="401903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15CF8B2-54AC-DE4F-9AC3-999E97058959}"/>
              </a:ext>
            </a:extLst>
          </p:cNvPr>
          <p:cNvSpPr/>
          <p:nvPr/>
        </p:nvSpPr>
        <p:spPr>
          <a:xfrm>
            <a:off x="199898" y="1045417"/>
            <a:ext cx="8879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6. (8 points) Given the MIPS instruction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R0, 8(R0), determine the necessary control signals.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3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10" grpId="0" animBg="1"/>
      <p:bldP spid="121" grpId="0"/>
      <p:bldP spid="122" grpId="0"/>
      <p:bldP spid="1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9CEB-3B41-7143-AF43-AA5BE0EA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FA066-4128-FF48-A0E4-44BD2C5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30072D-147D-0C4F-88B5-6D287204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58" y="1422376"/>
            <a:ext cx="6444632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BB2A3-8BCB-D142-9D8F-0FC08B19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63" y="5346909"/>
            <a:ext cx="6604000" cy="9652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B005B4-EC4E-1B43-885A-D0B6609B4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97"/>
          <a:stretch/>
        </p:blipFill>
        <p:spPr bwMode="auto">
          <a:xfrm>
            <a:off x="6636510" y="1422376"/>
            <a:ext cx="224250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299;p21">
            <a:extLst>
              <a:ext uri="{FF2B5EF4-FFF2-40B4-BE49-F238E27FC236}">
                <a16:creationId xmlns:a16="http://schemas.microsoft.com/office/drawing/2014/main" id="{C826BA92-864F-A945-B9CC-A0D0E0BE0478}"/>
              </a:ext>
            </a:extLst>
          </p:cNvPr>
          <p:cNvCxnSpPr>
            <a:cxnSpLocks/>
          </p:cNvCxnSpPr>
          <p:nvPr/>
        </p:nvCxnSpPr>
        <p:spPr>
          <a:xfrm>
            <a:off x="5149912" y="3906269"/>
            <a:ext cx="590860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306;p21">
            <a:extLst>
              <a:ext uri="{FF2B5EF4-FFF2-40B4-BE49-F238E27FC236}">
                <a16:creationId xmlns:a16="http://schemas.microsoft.com/office/drawing/2014/main" id="{2E3271FC-34FC-CD48-887E-7B88C02E5BD6}"/>
              </a:ext>
            </a:extLst>
          </p:cNvPr>
          <p:cNvCxnSpPr>
            <a:cxnSpLocks/>
          </p:cNvCxnSpPr>
          <p:nvPr/>
        </p:nvCxnSpPr>
        <p:spPr>
          <a:xfrm flipH="1" flipV="1">
            <a:off x="2027754" y="1690922"/>
            <a:ext cx="3757" cy="686961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307;p21">
            <a:extLst>
              <a:ext uri="{FF2B5EF4-FFF2-40B4-BE49-F238E27FC236}">
                <a16:creationId xmlns:a16="http://schemas.microsoft.com/office/drawing/2014/main" id="{CA6ABC34-4F9D-0643-8830-0668822B1959}"/>
              </a:ext>
            </a:extLst>
          </p:cNvPr>
          <p:cNvGrpSpPr/>
          <p:nvPr/>
        </p:nvGrpSpPr>
        <p:grpSpPr>
          <a:xfrm>
            <a:off x="973599" y="1470810"/>
            <a:ext cx="5244619" cy="2364834"/>
            <a:chOff x="-33497" y="-1"/>
            <a:chExt cx="7348698" cy="1828801"/>
          </a:xfrm>
        </p:grpSpPr>
        <p:cxnSp>
          <p:nvCxnSpPr>
            <p:cNvPr id="14" name="Google Shape;308;p21">
              <a:extLst>
                <a:ext uri="{FF2B5EF4-FFF2-40B4-BE49-F238E27FC236}">
                  <a16:creationId xmlns:a16="http://schemas.microsoft.com/office/drawing/2014/main" id="{BEB121E8-CA84-5249-8C83-B481CE369BFB}"/>
                </a:ext>
              </a:extLst>
            </p:cNvPr>
            <p:cNvCxnSpPr>
              <a:cxnSpLocks/>
            </p:cNvCxnSpPr>
            <p:nvPr/>
          </p:nvCxnSpPr>
          <p:spPr>
            <a:xfrm>
              <a:off x="-33497" y="1825069"/>
              <a:ext cx="252444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" name="Google Shape;309;p21">
              <a:extLst>
                <a:ext uri="{FF2B5EF4-FFF2-40B4-BE49-F238E27FC236}">
                  <a16:creationId xmlns:a16="http://schemas.microsoft.com/office/drawing/2014/main" id="{706A4CDE-2A75-3049-B9CA-BBCB78F8F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173" y="788961"/>
              <a:ext cx="13409" cy="1039839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10;p21">
              <a:extLst>
                <a:ext uri="{FF2B5EF4-FFF2-40B4-BE49-F238E27FC236}">
                  <a16:creationId xmlns:a16="http://schemas.microsoft.com/office/drawing/2014/main" id="{B06C1934-E98E-7A4D-8E21-ABA20C9FFF57}"/>
                </a:ext>
              </a:extLst>
            </p:cNvPr>
            <p:cNvCxnSpPr>
              <a:cxnSpLocks/>
            </p:cNvCxnSpPr>
            <p:nvPr/>
          </p:nvCxnSpPr>
          <p:spPr>
            <a:xfrm>
              <a:off x="542878" y="788962"/>
              <a:ext cx="23580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311;p21">
              <a:extLst>
                <a:ext uri="{FF2B5EF4-FFF2-40B4-BE49-F238E27FC236}">
                  <a16:creationId xmlns:a16="http://schemas.microsoft.com/office/drawing/2014/main" id="{B99C94F8-D1F6-0D48-A656-4E18076A5FC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6" y="701467"/>
              <a:ext cx="41305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313;p21">
              <a:extLst>
                <a:ext uri="{FF2B5EF4-FFF2-40B4-BE49-F238E27FC236}">
                  <a16:creationId xmlns:a16="http://schemas.microsoft.com/office/drawing/2014/main" id="{B7B060B2-3236-F246-88F7-F12813A454C4}"/>
                </a:ext>
              </a:extLst>
            </p:cNvPr>
            <p:cNvCxnSpPr>
              <a:cxnSpLocks/>
            </p:cNvCxnSpPr>
            <p:nvPr/>
          </p:nvCxnSpPr>
          <p:spPr>
            <a:xfrm>
              <a:off x="7066730" y="250294"/>
              <a:ext cx="248470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314;p21">
              <a:extLst>
                <a:ext uri="{FF2B5EF4-FFF2-40B4-BE49-F238E27FC236}">
                  <a16:creationId xmlns:a16="http://schemas.microsoft.com/office/drawing/2014/main" id="{91975769-19B5-DB42-AA06-5A2273E6B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-1"/>
              <a:ext cx="1" cy="258611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315;p21">
              <a:extLst>
                <a:ext uri="{FF2B5EF4-FFF2-40B4-BE49-F238E27FC236}">
                  <a16:creationId xmlns:a16="http://schemas.microsoft.com/office/drawing/2014/main" id="{F5DCCB2C-4F05-B74B-AB44-2D720E8433C3}"/>
                </a:ext>
              </a:extLst>
            </p:cNvPr>
            <p:cNvCxnSpPr>
              <a:cxnSpLocks/>
            </p:cNvCxnSpPr>
            <p:nvPr/>
          </p:nvCxnSpPr>
          <p:spPr>
            <a:xfrm>
              <a:off x="-33497" y="11113"/>
              <a:ext cx="734869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316;p21">
              <a:extLst>
                <a:ext uri="{FF2B5EF4-FFF2-40B4-BE49-F238E27FC236}">
                  <a16:creationId xmlns:a16="http://schemas.microsoft.com/office/drawing/2014/main" id="{B0491AA5-5590-3243-8082-A39F18E42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3497" y="11113"/>
              <a:ext cx="0" cy="1813956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317;p21">
              <a:extLst>
                <a:ext uri="{FF2B5EF4-FFF2-40B4-BE49-F238E27FC236}">
                  <a16:creationId xmlns:a16="http://schemas.microsoft.com/office/drawing/2014/main" id="{4D253D5E-6BF7-AD44-A82A-2D080E609293}"/>
                </a:ext>
              </a:extLst>
            </p:cNvPr>
            <p:cNvCxnSpPr>
              <a:cxnSpLocks/>
            </p:cNvCxnSpPr>
            <p:nvPr/>
          </p:nvCxnSpPr>
          <p:spPr>
            <a:xfrm>
              <a:off x="468078" y="1825069"/>
              <a:ext cx="64561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" name="Google Shape;320;p21">
            <a:extLst>
              <a:ext uri="{FF2B5EF4-FFF2-40B4-BE49-F238E27FC236}">
                <a16:creationId xmlns:a16="http://schemas.microsoft.com/office/drawing/2014/main" id="{8A3FF1A9-6DF9-B644-854F-90579769AC0B}"/>
              </a:ext>
            </a:extLst>
          </p:cNvPr>
          <p:cNvGrpSpPr/>
          <p:nvPr/>
        </p:nvGrpSpPr>
        <p:grpSpPr>
          <a:xfrm>
            <a:off x="2104698" y="3031043"/>
            <a:ext cx="2243692" cy="1674442"/>
            <a:chOff x="4416" y="-647327"/>
            <a:chExt cx="2243691" cy="1674440"/>
          </a:xfrm>
        </p:grpSpPr>
        <p:cxnSp>
          <p:nvCxnSpPr>
            <p:cNvPr id="26" name="Google Shape;321;p21">
              <a:extLst>
                <a:ext uri="{FF2B5EF4-FFF2-40B4-BE49-F238E27FC236}">
                  <a16:creationId xmlns:a16="http://schemas.microsoft.com/office/drawing/2014/main" id="{DFE7A592-4402-BC47-B2D0-30CBB34F474F}"/>
                </a:ext>
              </a:extLst>
            </p:cNvPr>
            <p:cNvCxnSpPr>
              <a:cxnSpLocks/>
            </p:cNvCxnSpPr>
            <p:nvPr/>
          </p:nvCxnSpPr>
          <p:spPr>
            <a:xfrm>
              <a:off x="4416" y="-647327"/>
              <a:ext cx="6697" cy="167444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322;p21">
              <a:extLst>
                <a:ext uri="{FF2B5EF4-FFF2-40B4-BE49-F238E27FC236}">
                  <a16:creationId xmlns:a16="http://schemas.microsoft.com/office/drawing/2014/main" id="{3C0A3AE1-46BB-D04D-814F-025A50444417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" y="1016000"/>
              <a:ext cx="2000746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323;p21">
              <a:extLst>
                <a:ext uri="{FF2B5EF4-FFF2-40B4-BE49-F238E27FC236}">
                  <a16:creationId xmlns:a16="http://schemas.microsoft.com/office/drawing/2014/main" id="{B5E275E5-1B36-CF4E-8896-777B64E3F67F}"/>
                </a:ext>
              </a:extLst>
            </p:cNvPr>
            <p:cNvCxnSpPr>
              <a:cxnSpLocks/>
            </p:cNvCxnSpPr>
            <p:nvPr/>
          </p:nvCxnSpPr>
          <p:spPr>
            <a:xfrm>
              <a:off x="1495626" y="336944"/>
              <a:ext cx="349389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324;p21">
              <a:extLst>
                <a:ext uri="{FF2B5EF4-FFF2-40B4-BE49-F238E27FC236}">
                  <a16:creationId xmlns:a16="http://schemas.microsoft.com/office/drawing/2014/main" id="{DC55B201-D339-4B40-A90C-7EC625968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2748" y="513557"/>
              <a:ext cx="0" cy="502444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25;p21">
              <a:extLst>
                <a:ext uri="{FF2B5EF4-FFF2-40B4-BE49-F238E27FC236}">
                  <a16:creationId xmlns:a16="http://schemas.microsoft.com/office/drawing/2014/main" id="{9796AFBA-B463-A443-B491-AB76403425B7}"/>
                </a:ext>
              </a:extLst>
            </p:cNvPr>
            <p:cNvCxnSpPr>
              <a:cxnSpLocks/>
            </p:cNvCxnSpPr>
            <p:nvPr/>
          </p:nvCxnSpPr>
          <p:spPr>
            <a:xfrm>
              <a:off x="2002748" y="513557"/>
              <a:ext cx="245359" cy="0"/>
            </a:xfrm>
            <a:prstGeom prst="straightConnector1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32" name="Google Shape;327;p21">
            <a:extLst>
              <a:ext uri="{FF2B5EF4-FFF2-40B4-BE49-F238E27FC236}">
                <a16:creationId xmlns:a16="http://schemas.microsoft.com/office/drawing/2014/main" id="{36B8594A-8968-2A43-93BA-542738CE77A2}"/>
              </a:ext>
            </a:extLst>
          </p:cNvPr>
          <p:cNvCxnSpPr>
            <a:cxnSpLocks/>
          </p:cNvCxnSpPr>
          <p:nvPr/>
        </p:nvCxnSpPr>
        <p:spPr>
          <a:xfrm>
            <a:off x="2121658" y="3031043"/>
            <a:ext cx="60921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A6BF3C-4702-1C4A-96D7-EB5D9B386BD4}"/>
              </a:ext>
            </a:extLst>
          </p:cNvPr>
          <p:cNvSpPr txBox="1"/>
          <p:nvPr/>
        </p:nvSpPr>
        <p:spPr>
          <a:xfrm>
            <a:off x="2426520" y="2725408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616A00"/>
                </a:solidFill>
              </a:rPr>
              <a:t>rs</a:t>
            </a:r>
            <a:endParaRPr lang="en-US" sz="1400" dirty="0">
              <a:solidFill>
                <a:srgbClr val="616A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28DE83-DA93-9344-A2C3-D7114547DF7A}"/>
              </a:ext>
            </a:extLst>
          </p:cNvPr>
          <p:cNvSpPr txBox="1"/>
          <p:nvPr/>
        </p:nvSpPr>
        <p:spPr>
          <a:xfrm>
            <a:off x="2471321" y="3105644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16A00"/>
                </a:solidFill>
              </a:rPr>
              <a:t>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05B31E-FBE3-5B4A-A352-E9E150471B11}"/>
              </a:ext>
            </a:extLst>
          </p:cNvPr>
          <p:cNvSpPr txBox="1"/>
          <p:nvPr/>
        </p:nvSpPr>
        <p:spPr>
          <a:xfrm>
            <a:off x="2463371" y="3436057"/>
            <a:ext cx="39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616A00"/>
                </a:solidFill>
              </a:rPr>
              <a:t>rd</a:t>
            </a:r>
            <a:endParaRPr lang="en-US" sz="1400" dirty="0">
              <a:solidFill>
                <a:srgbClr val="616A00"/>
              </a:solidFill>
            </a:endParaRPr>
          </a:p>
        </p:txBody>
      </p:sp>
      <p:cxnSp>
        <p:nvCxnSpPr>
          <p:cNvPr id="36" name="Google Shape;327;p21">
            <a:extLst>
              <a:ext uri="{FF2B5EF4-FFF2-40B4-BE49-F238E27FC236}">
                <a16:creationId xmlns:a16="http://schemas.microsoft.com/office/drawing/2014/main" id="{700A136B-27A5-114A-BA51-CAC04DA19FEF}"/>
              </a:ext>
            </a:extLst>
          </p:cNvPr>
          <p:cNvCxnSpPr>
            <a:cxnSpLocks/>
          </p:cNvCxnSpPr>
          <p:nvPr/>
        </p:nvCxnSpPr>
        <p:spPr>
          <a:xfrm flipV="1">
            <a:off x="2110546" y="3389416"/>
            <a:ext cx="620326" cy="1638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24;p21">
            <a:extLst>
              <a:ext uri="{FF2B5EF4-FFF2-40B4-BE49-F238E27FC236}">
                <a16:creationId xmlns:a16="http://schemas.microsoft.com/office/drawing/2014/main" id="{6D64E206-CC66-3547-B934-EDD5B7ADFABD}"/>
              </a:ext>
            </a:extLst>
          </p:cNvPr>
          <p:cNvCxnSpPr>
            <a:cxnSpLocks/>
          </p:cNvCxnSpPr>
          <p:nvPr/>
        </p:nvCxnSpPr>
        <p:spPr>
          <a:xfrm flipV="1">
            <a:off x="3947216" y="4019049"/>
            <a:ext cx="0" cy="46010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310;p21">
            <a:extLst>
              <a:ext uri="{FF2B5EF4-FFF2-40B4-BE49-F238E27FC236}">
                <a16:creationId xmlns:a16="http://schemas.microsoft.com/office/drawing/2014/main" id="{10618C95-DC2D-484F-9828-47487F3BBBB8}"/>
              </a:ext>
            </a:extLst>
          </p:cNvPr>
          <p:cNvCxnSpPr>
            <a:cxnSpLocks/>
          </p:cNvCxnSpPr>
          <p:nvPr/>
        </p:nvCxnSpPr>
        <p:spPr>
          <a:xfrm>
            <a:off x="2027892" y="1690921"/>
            <a:ext cx="383481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317;p21">
            <a:extLst>
              <a:ext uri="{FF2B5EF4-FFF2-40B4-BE49-F238E27FC236}">
                <a16:creationId xmlns:a16="http://schemas.microsoft.com/office/drawing/2014/main" id="{E68942D1-2371-494A-A6AB-4216A2562A65}"/>
              </a:ext>
            </a:extLst>
          </p:cNvPr>
          <p:cNvCxnSpPr>
            <a:cxnSpLocks/>
          </p:cNvCxnSpPr>
          <p:nvPr/>
        </p:nvCxnSpPr>
        <p:spPr>
          <a:xfrm flipH="1">
            <a:off x="2027755" y="3830819"/>
            <a:ext cx="93903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326;p21">
            <a:extLst>
              <a:ext uri="{FF2B5EF4-FFF2-40B4-BE49-F238E27FC236}">
                <a16:creationId xmlns:a16="http://schemas.microsoft.com/office/drawing/2014/main" id="{7C89B817-F55F-1B4F-B685-1DA6E2C609D7}"/>
              </a:ext>
            </a:extLst>
          </p:cNvPr>
          <p:cNvCxnSpPr>
            <a:cxnSpLocks/>
          </p:cNvCxnSpPr>
          <p:nvPr/>
        </p:nvCxnSpPr>
        <p:spPr>
          <a:xfrm>
            <a:off x="3945298" y="4479149"/>
            <a:ext cx="1795474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326;p21">
            <a:extLst>
              <a:ext uri="{FF2B5EF4-FFF2-40B4-BE49-F238E27FC236}">
                <a16:creationId xmlns:a16="http://schemas.microsoft.com/office/drawing/2014/main" id="{73E22BAD-AC57-B74D-AB6B-5FC05A85B35D}"/>
              </a:ext>
            </a:extLst>
          </p:cNvPr>
          <p:cNvCxnSpPr>
            <a:cxnSpLocks/>
          </p:cNvCxnSpPr>
          <p:nvPr/>
        </p:nvCxnSpPr>
        <p:spPr>
          <a:xfrm>
            <a:off x="3595908" y="3637603"/>
            <a:ext cx="1098846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" name="Google Shape;327;p21">
            <a:extLst>
              <a:ext uri="{FF2B5EF4-FFF2-40B4-BE49-F238E27FC236}">
                <a16:creationId xmlns:a16="http://schemas.microsoft.com/office/drawing/2014/main" id="{F0A04AE5-5F6C-F541-8C98-A41C6D557E19}"/>
              </a:ext>
            </a:extLst>
          </p:cNvPr>
          <p:cNvCxnSpPr>
            <a:cxnSpLocks/>
          </p:cNvCxnSpPr>
          <p:nvPr/>
        </p:nvCxnSpPr>
        <p:spPr>
          <a:xfrm>
            <a:off x="1377639" y="2220552"/>
            <a:ext cx="175597" cy="0"/>
          </a:xfrm>
          <a:prstGeom prst="straightConnector1">
            <a:avLst/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15CF8B2-54AC-DE4F-9AC3-999E97058959}"/>
              </a:ext>
            </a:extLst>
          </p:cNvPr>
          <p:cNvSpPr/>
          <p:nvPr/>
        </p:nvSpPr>
        <p:spPr>
          <a:xfrm>
            <a:off x="199898" y="1045417"/>
            <a:ext cx="8879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7. (8 points)  Trace the </a:t>
            </a:r>
            <a:r>
              <a:rPr lang="en-US" sz="1600" dirty="0" err="1"/>
              <a:t>datapath</a:t>
            </a:r>
            <a:r>
              <a:rPr lang="en-US" sz="1600" dirty="0"/>
              <a:t> that is active during the </a:t>
            </a:r>
            <a:r>
              <a:rPr lang="en-US" sz="1600" dirty="0" err="1"/>
              <a:t>sw</a:t>
            </a:r>
            <a:r>
              <a:rPr lang="en-US" sz="1600" dirty="0"/>
              <a:t> R0, 8(R0) </a:t>
            </a:r>
            <a:r>
              <a:rPr lang="en-US" sz="1600" dirty="0" err="1"/>
              <a:t>instructi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691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9CEB-3B41-7143-AF43-AA5BE0EA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FA066-4128-FF48-A0E4-44BD2C5B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30072D-147D-0C4F-88B5-6D287204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28" y="1949008"/>
            <a:ext cx="6759004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415CF8B2-54AC-DE4F-9AC3-999E97058959}"/>
              </a:ext>
            </a:extLst>
          </p:cNvPr>
          <p:cNvSpPr/>
          <p:nvPr/>
        </p:nvSpPr>
        <p:spPr>
          <a:xfrm>
            <a:off x="199898" y="1045417"/>
            <a:ext cx="8879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8.  (8 points)  Separate the following </a:t>
            </a:r>
            <a:r>
              <a:rPr lang="en-US" sz="1600" dirty="0" err="1"/>
              <a:t>datapath</a:t>
            </a:r>
            <a:r>
              <a:rPr lang="en-US" sz="1600" dirty="0"/>
              <a:t> into stages of the pipeline discussed in class. Label each stage clearly.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60986-EF0A-174E-8313-A4403920AFB5}"/>
              </a:ext>
            </a:extLst>
          </p:cNvPr>
          <p:cNvCxnSpPr>
            <a:cxnSpLocks/>
          </p:cNvCxnSpPr>
          <p:nvPr/>
        </p:nvCxnSpPr>
        <p:spPr>
          <a:xfrm>
            <a:off x="2493323" y="1697064"/>
            <a:ext cx="0" cy="44885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8343D1-CA9D-AC4C-91CD-3D93ED239142}"/>
              </a:ext>
            </a:extLst>
          </p:cNvPr>
          <p:cNvCxnSpPr>
            <a:cxnSpLocks/>
          </p:cNvCxnSpPr>
          <p:nvPr/>
        </p:nvCxnSpPr>
        <p:spPr>
          <a:xfrm>
            <a:off x="4204808" y="1697064"/>
            <a:ext cx="0" cy="447451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6C6E43-C9DB-D24B-B1DF-1D2D9C3D6F08}"/>
              </a:ext>
            </a:extLst>
          </p:cNvPr>
          <p:cNvCxnSpPr>
            <a:cxnSpLocks/>
          </p:cNvCxnSpPr>
          <p:nvPr/>
        </p:nvCxnSpPr>
        <p:spPr>
          <a:xfrm>
            <a:off x="5737122" y="1697064"/>
            <a:ext cx="0" cy="447451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7DA466-7EBB-0549-BC86-86109F2BCACB}"/>
              </a:ext>
            </a:extLst>
          </p:cNvPr>
          <p:cNvCxnSpPr>
            <a:cxnSpLocks/>
          </p:cNvCxnSpPr>
          <p:nvPr/>
        </p:nvCxnSpPr>
        <p:spPr>
          <a:xfrm>
            <a:off x="7050455" y="1697064"/>
            <a:ext cx="0" cy="446344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3BD115-867C-0A4A-81AF-88370A4AABB0}"/>
              </a:ext>
            </a:extLst>
          </p:cNvPr>
          <p:cNvSpPr txBox="1"/>
          <p:nvPr/>
        </p:nvSpPr>
        <p:spPr>
          <a:xfrm>
            <a:off x="1608151" y="5901739"/>
            <a:ext cx="41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6C5C4-D922-3047-B68D-672D8ADE22C2}"/>
              </a:ext>
            </a:extLst>
          </p:cNvPr>
          <p:cNvSpPr txBox="1"/>
          <p:nvPr/>
        </p:nvSpPr>
        <p:spPr>
          <a:xfrm>
            <a:off x="3158283" y="5903762"/>
            <a:ext cx="53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BFDA-5150-FC43-8DA6-36858090A37F}"/>
              </a:ext>
            </a:extLst>
          </p:cNvPr>
          <p:cNvSpPr txBox="1"/>
          <p:nvPr/>
        </p:nvSpPr>
        <p:spPr>
          <a:xfrm>
            <a:off x="4739695" y="5901739"/>
            <a:ext cx="6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0B6777-7792-3940-968F-DA21E2F21179}"/>
              </a:ext>
            </a:extLst>
          </p:cNvPr>
          <p:cNvSpPr txBox="1"/>
          <p:nvPr/>
        </p:nvSpPr>
        <p:spPr>
          <a:xfrm>
            <a:off x="7248034" y="5915092"/>
            <a:ext cx="77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571507-C61B-6445-A271-E089010AA92E}"/>
              </a:ext>
            </a:extLst>
          </p:cNvPr>
          <p:cNvSpPr txBox="1"/>
          <p:nvPr/>
        </p:nvSpPr>
        <p:spPr>
          <a:xfrm>
            <a:off x="6079731" y="5904970"/>
            <a:ext cx="77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MEM</a:t>
            </a:r>
          </a:p>
        </p:txBody>
      </p:sp>
    </p:spTree>
    <p:extLst>
      <p:ext uri="{BB962C8B-B14F-4D97-AF65-F5344CB8AC3E}">
        <p14:creationId xmlns:p14="http://schemas.microsoft.com/office/powerpoint/2010/main" val="153924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1A3E8-F435-6347-AA76-E2127FF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C664BE-C957-624E-B860-829F88E78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964055"/>
              </p:ext>
            </p:extLst>
          </p:nvPr>
        </p:nvGraphicFramePr>
        <p:xfrm>
          <a:off x="100204" y="2394667"/>
          <a:ext cx="8889607" cy="305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648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879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45735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0($t0)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4($t0)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$t2,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12($t0)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$t3,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8($t0)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$t4,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16($t0)</a:t>
                      </a:r>
                      <a:endParaRPr lang="en-US" sz="1200" dirty="0"/>
                    </a:p>
                  </a:txBody>
                  <a:tcPr marL="91470" marR="91470" marT="45735" marB="45735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Wait on $t5, stall 2 cycles</a:t>
                      </a:r>
                    </a:p>
                  </a:txBody>
                  <a:tcPr marL="91470" marR="91470" marT="45735" marB="45735"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546D33-6743-0340-B28F-C134ECFECD98}"/>
              </a:ext>
            </a:extLst>
          </p:cNvPr>
          <p:cNvCxnSpPr>
            <a:cxnSpLocks/>
          </p:cNvCxnSpPr>
          <p:nvPr/>
        </p:nvCxnSpPr>
        <p:spPr>
          <a:xfrm>
            <a:off x="665683" y="3079699"/>
            <a:ext cx="468173" cy="5612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A58D2-5D14-6545-8918-85F9279A8090}"/>
              </a:ext>
            </a:extLst>
          </p:cNvPr>
          <p:cNvCxnSpPr>
            <a:cxnSpLocks/>
          </p:cNvCxnSpPr>
          <p:nvPr/>
        </p:nvCxnSpPr>
        <p:spPr>
          <a:xfrm>
            <a:off x="665683" y="3462956"/>
            <a:ext cx="797357" cy="175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B26C06-D3B2-CD48-83EB-772D41A0F3DE}"/>
              </a:ext>
            </a:extLst>
          </p:cNvPr>
          <p:cNvCxnSpPr>
            <a:cxnSpLocks/>
          </p:cNvCxnSpPr>
          <p:nvPr/>
        </p:nvCxnSpPr>
        <p:spPr>
          <a:xfrm flipH="1">
            <a:off x="614477" y="3814050"/>
            <a:ext cx="103161" cy="1791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A50382-D06A-EB48-A031-DA632E1D1600}"/>
              </a:ext>
            </a:extLst>
          </p:cNvPr>
          <p:cNvCxnSpPr>
            <a:cxnSpLocks/>
          </p:cNvCxnSpPr>
          <p:nvPr/>
        </p:nvCxnSpPr>
        <p:spPr>
          <a:xfrm>
            <a:off x="665683" y="4572878"/>
            <a:ext cx="797357" cy="2182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28C37F-A091-FE41-8233-5C1C258D6B57}"/>
              </a:ext>
            </a:extLst>
          </p:cNvPr>
          <p:cNvCxnSpPr>
            <a:cxnSpLocks/>
          </p:cNvCxnSpPr>
          <p:nvPr/>
        </p:nvCxnSpPr>
        <p:spPr>
          <a:xfrm flipH="1">
            <a:off x="627640" y="4952412"/>
            <a:ext cx="89998" cy="1872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A55A09-1AA4-294A-AD1F-79F8907DC44B}"/>
              </a:ext>
            </a:extLst>
          </p:cNvPr>
          <p:cNvCxnSpPr>
            <a:cxnSpLocks/>
          </p:cNvCxnSpPr>
          <p:nvPr/>
        </p:nvCxnSpPr>
        <p:spPr>
          <a:xfrm>
            <a:off x="665683" y="3079699"/>
            <a:ext cx="468173" cy="16651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7A12BE-CAFC-DA45-807C-18C6279E26C4}"/>
              </a:ext>
            </a:extLst>
          </p:cNvPr>
          <p:cNvSpPr txBox="1"/>
          <p:nvPr/>
        </p:nvSpPr>
        <p:spPr>
          <a:xfrm>
            <a:off x="149181" y="187293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no forwarding enabled (</a:t>
            </a:r>
            <a:r>
              <a:rPr lang="en-US" dirty="0">
                <a:solidFill>
                  <a:srgbClr val="FF0000"/>
                </a:solidFill>
              </a:rPr>
              <a:t>dependencies</a:t>
            </a:r>
            <a:r>
              <a:rPr lang="en-US" dirty="0"/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B11A71-7440-B049-85A7-EB60BD3E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6F915-B051-934B-AD31-5280360CD0D3}"/>
              </a:ext>
            </a:extLst>
          </p:cNvPr>
          <p:cNvSpPr/>
          <p:nvPr/>
        </p:nvSpPr>
        <p:spPr>
          <a:xfrm>
            <a:off x="97192" y="1121913"/>
            <a:ext cx="8757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9.  (8 points) Map the pipeline schedule for the code below.  Assume there is no forwarding 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    enabled.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471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C38D0-2D46-DE47-B688-6CAB93CD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A4EF-CDB0-3142-B866-F3AD53A0F82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07E509-8F83-324E-A985-B84F2674B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58601"/>
              </p:ext>
            </p:extLst>
          </p:nvPr>
        </p:nvGraphicFramePr>
        <p:xfrm>
          <a:off x="97192" y="2469451"/>
          <a:ext cx="8888384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064">
                  <a:extLst>
                    <a:ext uri="{9D8B030D-6E8A-4147-A177-3AD203B41FA5}">
                      <a16:colId xmlns:a16="http://schemas.microsoft.com/office/drawing/2014/main" val="136290767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8589009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6128748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6069532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943024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1340058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3802335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6934698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52186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5563896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74439709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67685928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56927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51750672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81112362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75292299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55008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640957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894716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746900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6740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0($t0)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4($t0)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57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$t2 from Mem/WB to Exec, Stall 1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$t3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12($t0)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$t3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lw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8($t0)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1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add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$t1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$t4 from Mem/WB to Exec, Stall 1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latin typeface="Lucida Console" panose="020B0609040504020204" pitchFamily="49" charset="0"/>
                        </a:rPr>
                        <a:t>sw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Lucida Console" panose="020B0609040504020204" pitchFamily="49" charset="0"/>
                        </a:rPr>
                        <a:t>$t5</a:t>
                      </a:r>
                      <a:r>
                        <a:rPr lang="en-US" altLang="en-US" sz="1200" dirty="0">
                          <a:latin typeface="Lucida Console" panose="020B0609040504020204" pitchFamily="49" charset="0"/>
                        </a:rPr>
                        <a:t>, 16($t0)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Forward $t5 from Exec/Mem to Exec.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1137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8778F7-AF1D-574D-BB07-4993D3F9AA54}"/>
              </a:ext>
            </a:extLst>
          </p:cNvPr>
          <p:cNvCxnSpPr>
            <a:cxnSpLocks/>
          </p:cNvCxnSpPr>
          <p:nvPr/>
        </p:nvCxnSpPr>
        <p:spPr>
          <a:xfrm>
            <a:off x="3218688" y="3536588"/>
            <a:ext cx="73152" cy="35109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78852E-9F89-1348-8A90-AB0D045CBA6B}"/>
              </a:ext>
            </a:extLst>
          </p:cNvPr>
          <p:cNvCxnSpPr>
            <a:cxnSpLocks/>
          </p:cNvCxnSpPr>
          <p:nvPr/>
        </p:nvCxnSpPr>
        <p:spPr>
          <a:xfrm>
            <a:off x="3497777" y="4029943"/>
            <a:ext cx="77931" cy="3584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0EF06C-E75A-B948-8F15-AB90F7FF7A5C}"/>
              </a:ext>
            </a:extLst>
          </p:cNvPr>
          <p:cNvCxnSpPr>
            <a:cxnSpLocks/>
          </p:cNvCxnSpPr>
          <p:nvPr/>
        </p:nvCxnSpPr>
        <p:spPr>
          <a:xfrm>
            <a:off x="4305677" y="4985942"/>
            <a:ext cx="77931" cy="35848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431CAF-6451-D045-8DA5-932447D5517F}"/>
              </a:ext>
            </a:extLst>
          </p:cNvPr>
          <p:cNvSpPr txBox="1"/>
          <p:nvPr/>
        </p:nvSpPr>
        <p:spPr>
          <a:xfrm>
            <a:off x="97192" y="1942883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forwarding enabled (</a:t>
            </a:r>
            <a:r>
              <a:rPr lang="en-US" dirty="0">
                <a:solidFill>
                  <a:srgbClr val="FF0000"/>
                </a:solidFill>
              </a:rPr>
              <a:t>dependencies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forwarding</a:t>
            </a:r>
            <a:r>
              <a:rPr lang="en-US" dirty="0"/>
              <a:t>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A83B41-AC6C-4044-862A-AD8898B13A26}"/>
              </a:ext>
            </a:extLst>
          </p:cNvPr>
          <p:cNvCxnSpPr>
            <a:cxnSpLocks/>
          </p:cNvCxnSpPr>
          <p:nvPr/>
        </p:nvCxnSpPr>
        <p:spPr>
          <a:xfrm>
            <a:off x="618108" y="3153331"/>
            <a:ext cx="468173" cy="56128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9B69FE-30CC-634C-8A32-B572B0A059B0}"/>
              </a:ext>
            </a:extLst>
          </p:cNvPr>
          <p:cNvCxnSpPr>
            <a:cxnSpLocks/>
          </p:cNvCxnSpPr>
          <p:nvPr/>
        </p:nvCxnSpPr>
        <p:spPr>
          <a:xfrm>
            <a:off x="618108" y="3536588"/>
            <a:ext cx="797357" cy="175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486031-34BC-464F-838F-14B57FE5FA95}"/>
              </a:ext>
            </a:extLst>
          </p:cNvPr>
          <p:cNvCxnSpPr>
            <a:cxnSpLocks/>
          </p:cNvCxnSpPr>
          <p:nvPr/>
        </p:nvCxnSpPr>
        <p:spPr>
          <a:xfrm flipH="1">
            <a:off x="618108" y="3887682"/>
            <a:ext cx="51956" cy="4193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E6336-047D-9946-997F-0438AC54B36D}"/>
              </a:ext>
            </a:extLst>
          </p:cNvPr>
          <p:cNvCxnSpPr>
            <a:cxnSpLocks/>
          </p:cNvCxnSpPr>
          <p:nvPr/>
        </p:nvCxnSpPr>
        <p:spPr>
          <a:xfrm>
            <a:off x="687602" y="4985942"/>
            <a:ext cx="727863" cy="1926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93F997-BD34-7547-A1C1-07B63872E3AD}"/>
              </a:ext>
            </a:extLst>
          </p:cNvPr>
          <p:cNvCxnSpPr>
            <a:cxnSpLocks/>
          </p:cNvCxnSpPr>
          <p:nvPr/>
        </p:nvCxnSpPr>
        <p:spPr>
          <a:xfrm flipH="1">
            <a:off x="618108" y="5390187"/>
            <a:ext cx="65451" cy="4107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07AF24-AFC1-7147-B664-4FCB72DCE86D}"/>
              </a:ext>
            </a:extLst>
          </p:cNvPr>
          <p:cNvCxnSpPr>
            <a:cxnSpLocks/>
          </p:cNvCxnSpPr>
          <p:nvPr/>
        </p:nvCxnSpPr>
        <p:spPr>
          <a:xfrm>
            <a:off x="618108" y="3153331"/>
            <a:ext cx="523063" cy="20508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39AAEF-F6B5-D24F-B25D-2A553F67B07C}"/>
              </a:ext>
            </a:extLst>
          </p:cNvPr>
          <p:cNvCxnSpPr>
            <a:cxnSpLocks/>
          </p:cNvCxnSpPr>
          <p:nvPr/>
        </p:nvCxnSpPr>
        <p:spPr>
          <a:xfrm>
            <a:off x="4572000" y="5442468"/>
            <a:ext cx="102413" cy="446268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6C897A69-96DB-0D43-BF86-EF2D5EF5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492565" cy="762000"/>
          </a:xfrm>
        </p:spPr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FACE8-A739-ED4F-AA1B-8149EC1A5F64}"/>
              </a:ext>
            </a:extLst>
          </p:cNvPr>
          <p:cNvSpPr/>
          <p:nvPr/>
        </p:nvSpPr>
        <p:spPr>
          <a:xfrm>
            <a:off x="97192" y="1121913"/>
            <a:ext cx="8757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10.  (8 points) Map the pipeline schedule for the code below using forwarding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3440536803"/>
      </p:ext>
    </p:extLst>
  </p:cSld>
  <p:clrMapOvr>
    <a:masterClrMapping/>
  </p:clrMapOvr>
</p:sld>
</file>

<file path=ppt/theme/theme1.xml><?xml version="1.0" encoding="utf-8"?>
<a:theme xmlns:a="http://schemas.openxmlformats.org/drawingml/2006/main" name="UCRTemplate4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CRTemplate4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UCRTemplate4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4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4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6C48DDD-28C0-480B-9491-D733B8C4228C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UCRTemplate_custom.pot</Template>
  <TotalTime>11309</TotalTime>
  <Words>2671</Words>
  <Application>Microsoft Macintosh PowerPoint</Application>
  <PresentationFormat>On-screen Show (4:3)</PresentationFormat>
  <Paragraphs>856</Paragraphs>
  <Slides>39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-webkit-standard</vt:lpstr>
      <vt:lpstr>Arial</vt:lpstr>
      <vt:lpstr>Calibri</vt:lpstr>
      <vt:lpstr>Cambria Math</vt:lpstr>
      <vt:lpstr>Lucida Console</vt:lpstr>
      <vt:lpstr>Times New Roman</vt:lpstr>
      <vt:lpstr>Trebuchet MS</vt:lpstr>
      <vt:lpstr>Wingdings</vt:lpstr>
      <vt:lpstr>UCRTemplate4</vt:lpstr>
      <vt:lpstr>Clip</vt:lpstr>
      <vt:lpstr>CS161 – Design and Architecture of Computer Systems</vt:lpstr>
      <vt:lpstr>Midterm Review</vt:lpstr>
      <vt:lpstr>Midterm Review</vt:lpstr>
      <vt:lpstr>Midterm Review</vt:lpstr>
      <vt:lpstr>Midterm Review</vt:lpstr>
      <vt:lpstr>Midterm Review</vt:lpstr>
      <vt:lpstr>Midterm Review</vt:lpstr>
      <vt:lpstr>Midterm Review</vt:lpstr>
      <vt:lpstr>Midterm Review</vt:lpstr>
      <vt:lpstr>CS161 – Design and Architecture of Computer Systems</vt:lpstr>
      <vt:lpstr>DRAM vs SRAM</vt:lpstr>
      <vt:lpstr>Latency vs Bandwidth</vt:lpstr>
      <vt:lpstr>Memory Hierarchy</vt:lpstr>
      <vt:lpstr>Cache</vt:lpstr>
      <vt:lpstr>Locality</vt:lpstr>
      <vt:lpstr>Simple Cache Design</vt:lpstr>
      <vt:lpstr>Adding Tags</vt:lpstr>
      <vt:lpstr>Putting it Together</vt:lpstr>
      <vt:lpstr>Valid Bit</vt:lpstr>
      <vt:lpstr>Reading From Cache (cache hit)</vt:lpstr>
      <vt:lpstr>Loading Block Into Cache</vt:lpstr>
      <vt:lpstr>Cache Sets and Ways</vt:lpstr>
      <vt:lpstr>Cache Sets and Ways: Example</vt:lpstr>
      <vt:lpstr>Direct-mapped Cache</vt:lpstr>
      <vt:lpstr>Direct-mapped Cache: Example</vt:lpstr>
      <vt:lpstr>Set Associative Cache</vt:lpstr>
      <vt:lpstr>Cache Sets and Ways: Example</vt:lpstr>
      <vt:lpstr>Fully Associative Cache</vt:lpstr>
      <vt:lpstr>Fully Associative Cache: Example</vt:lpstr>
      <vt:lpstr>Set Associative Cache Organization</vt:lpstr>
      <vt:lpstr>Cache Addressing</vt:lpstr>
      <vt:lpstr>Cache Addressing: Example 1</vt:lpstr>
      <vt:lpstr>Cache Addressing : Example 2</vt:lpstr>
      <vt:lpstr>Cache Addressing : Example 3</vt:lpstr>
      <vt:lpstr>Measuring Cache Performance</vt:lpstr>
      <vt:lpstr>Cache Performance: Example</vt:lpstr>
      <vt:lpstr>Write-Through</vt:lpstr>
      <vt:lpstr>Write-Back</vt:lpstr>
      <vt:lpstr>Write Allocation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Jason Zellmer</cp:lastModifiedBy>
  <cp:revision>532</cp:revision>
  <dcterms:created xsi:type="dcterms:W3CDTF">2015-12-30T09:03:10Z</dcterms:created>
  <dcterms:modified xsi:type="dcterms:W3CDTF">2019-08-20T23:30:02Z</dcterms:modified>
</cp:coreProperties>
</file>